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tiff" ContentType="image/tiff"/>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9" r:id="rId3"/>
    <p:sldId id="257" r:id="rId4"/>
    <p:sldId id="260" r:id="rId5"/>
    <p:sldId id="261" r:id="rId6"/>
    <p:sldId id="258" r:id="rId7"/>
    <p:sldId id="265" r:id="rId8"/>
    <p:sldId id="267" r:id="rId9"/>
    <p:sldId id="268" r:id="rId10"/>
    <p:sldId id="279" r:id="rId11"/>
    <p:sldId id="280" r:id="rId12"/>
    <p:sldId id="282" r:id="rId13"/>
    <p:sldId id="269" r:id="rId14"/>
    <p:sldId id="270" r:id="rId15"/>
    <p:sldId id="283" r:id="rId16"/>
    <p:sldId id="271" r:id="rId17"/>
    <p:sldId id="263" r:id="rId18"/>
    <p:sldId id="262" r:id="rId19"/>
    <p:sldId id="284" r:id="rId20"/>
    <p:sldId id="285" r:id="rId21"/>
    <p:sldId id="272" r:id="rId22"/>
    <p:sldId id="274" r:id="rId23"/>
    <p:sldId id="273" r:id="rId24"/>
    <p:sldId id="277" r:id="rId25"/>
    <p:sldId id="275" r:id="rId26"/>
    <p:sldId id="276" r:id="rId27"/>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00"/>
    <a:srgbClr val="008000"/>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5" d="100"/>
          <a:sy n="95" d="100"/>
        </p:scale>
        <p:origin x="-360" y="-108"/>
      </p:cViewPr>
      <p:guideLst>
        <p:guide orient="horz" pos="2160"/>
        <p:guide pos="2880"/>
      </p:guideLst>
    </p:cSldViewPr>
  </p:slideViewPr>
  <p:notesTextViewPr>
    <p:cViewPr>
      <p:scale>
        <a:sx n="100" d="100"/>
        <a:sy n="100" d="100"/>
      </p:scale>
      <p:origin x="0" y="0"/>
    </p:cViewPr>
  </p:notesTextViewPr>
  <p:notesViewPr>
    <p:cSldViewPr>
      <p:cViewPr varScale="1">
        <p:scale>
          <a:sx n="75" d="100"/>
          <a:sy n="75" d="100"/>
        </p:scale>
        <p:origin x="-2088" y="-102"/>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6E4549FA-BE71-498C-88C3-1F7B5062FF6E}" type="datetimeFigureOut">
              <a:rPr lang="en-US" smtClean="0"/>
              <a:pPr/>
              <a:t>2/27/2012</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0DF378EF-1A73-47E2-B992-2DA9E65E9C4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agronomy.org/awards"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www.soils.org/awards" TargetMode="External"/><Relationship Id="rId4" Type="http://schemas.openxmlformats.org/officeDocument/2006/relationships/hyperlink" Target="http://www.crops.org/awards"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agronomy.org/certifications"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www.soils.org/certifications"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DF378EF-1A73-47E2-B992-2DA9E65E9C4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 of the divisions  hosts symposia and sponsors poster and oral presentations  related to their scientific areas, at the Annual Meetings.  They also have individual websites, </a:t>
            </a:r>
            <a:r>
              <a:rPr lang="en-US" dirty="0" err="1" smtClean="0"/>
              <a:t>listservs</a:t>
            </a:r>
            <a:r>
              <a:rPr lang="en-US" dirty="0" smtClean="0"/>
              <a:t>, awards, and more.</a:t>
            </a:r>
          </a:p>
          <a:p>
            <a:endParaRPr lang="en-US" dirty="0" smtClean="0"/>
          </a:p>
          <a:p>
            <a:r>
              <a:rPr lang="en-US" dirty="0" smtClean="0"/>
              <a:t>The divisions provide a great opportunity to connect with other members in similar areas.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DF378EF-1A73-47E2-B992-2DA9E65E9C4F}"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 of the divisions  hosts symposia and sponsors poster and oral presentations  related to their scientific areas, at the Annual Meetings.  They also have individual websites, </a:t>
            </a:r>
            <a:r>
              <a:rPr lang="en-US" dirty="0" err="1" smtClean="0"/>
              <a:t>listservs</a:t>
            </a:r>
            <a:r>
              <a:rPr lang="en-US" dirty="0" smtClean="0"/>
              <a:t>, awards, and more.</a:t>
            </a:r>
          </a:p>
          <a:p>
            <a:endParaRPr lang="en-US" dirty="0" smtClean="0"/>
          </a:p>
          <a:p>
            <a:r>
              <a:rPr lang="en-US" dirty="0" smtClean="0"/>
              <a:t>The divisions provide a great opportunity to connect with other members in similar areas.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DF378EF-1A73-47E2-B992-2DA9E65E9C4F}"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The Career Placement Center functions to promote career opportunities and serves to connect job seekers and employers.  </a:t>
            </a:r>
          </a:p>
          <a:p>
            <a:pPr>
              <a:buFont typeface="Arial" pitchFamily="34" charset="0"/>
              <a:buChar char="•"/>
            </a:pPr>
            <a:r>
              <a:rPr lang="en-US" dirty="0" smtClean="0"/>
              <a:t> Members can post resumes free of charge and have them searched by employers online.  </a:t>
            </a:r>
          </a:p>
          <a:p>
            <a:pPr>
              <a:buFont typeface="Arial" pitchFamily="34" charset="0"/>
              <a:buChar char="•"/>
            </a:pPr>
            <a:r>
              <a:rPr lang="en-US" dirty="0" smtClean="0"/>
              <a:t> They also receive one free personnel ad in the Positions Wanted category in </a:t>
            </a:r>
            <a:r>
              <a:rPr lang="en-US" i="1" dirty="0" err="1" smtClean="0"/>
              <a:t>CSANews</a:t>
            </a:r>
            <a:r>
              <a:rPr lang="en-US" dirty="0" smtClean="0"/>
              <a:t>. </a:t>
            </a:r>
          </a:p>
          <a:p>
            <a:pPr>
              <a:buFont typeface="Arial" pitchFamily="34" charset="0"/>
              <a:buChar char="•"/>
            </a:pPr>
            <a:r>
              <a:rPr lang="en-US" dirty="0" smtClean="0"/>
              <a:t>The Service offers interview sessions for jobs and graduate school at their Annual Meetings.  </a:t>
            </a:r>
          </a:p>
          <a:p>
            <a:pPr>
              <a:buFont typeface="Arial" pitchFamily="34" charset="0"/>
              <a:buChar char="•"/>
            </a:pPr>
            <a:r>
              <a:rPr lang="en-US" dirty="0" smtClean="0"/>
              <a:t> Job postings may be published monthly in </a:t>
            </a:r>
            <a:r>
              <a:rPr lang="en-US" i="1" dirty="0" err="1" smtClean="0"/>
              <a:t>CSANews</a:t>
            </a:r>
            <a:r>
              <a:rPr lang="en-US" dirty="0" smtClean="0"/>
              <a:t> and are updated daily online.</a:t>
            </a:r>
          </a:p>
          <a:p>
            <a:pPr>
              <a:buFont typeface="Arial" pitchFamily="34" charset="0"/>
              <a:buChar char="•"/>
            </a:pPr>
            <a:endParaRPr lang="en-US" dirty="0" smtClean="0"/>
          </a:p>
          <a:p>
            <a:r>
              <a:rPr lang="en-US" dirty="0" smtClean="0"/>
              <a:t>Career Services Information is at:</a:t>
            </a:r>
          </a:p>
          <a:p>
            <a:endParaRPr lang="en-US" dirty="0" smtClean="0"/>
          </a:p>
          <a:p>
            <a:pPr algn="ctr"/>
            <a:r>
              <a:rPr lang="en-US" b="1" dirty="0" smtClean="0"/>
              <a:t>www.careerplacement.org</a:t>
            </a:r>
            <a:endParaRPr lang="en-US" dirty="0"/>
          </a:p>
        </p:txBody>
      </p:sp>
      <p:sp>
        <p:nvSpPr>
          <p:cNvPr id="4" name="Slide Number Placeholder 3"/>
          <p:cNvSpPr>
            <a:spLocks noGrp="1"/>
          </p:cNvSpPr>
          <p:nvPr>
            <p:ph type="sldNum" sz="quarter" idx="10"/>
          </p:nvPr>
        </p:nvSpPr>
        <p:spPr/>
        <p:txBody>
          <a:bodyPr/>
          <a:lstStyle/>
          <a:p>
            <a:fld id="{0DF378EF-1A73-47E2-B992-2DA9E65E9C4F}"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buFont typeface="Arial" pitchFamily="34" charset="0"/>
              <a:buChar char="•"/>
            </a:pPr>
            <a:r>
              <a:rPr lang="en-US" dirty="0" smtClean="0"/>
              <a:t> Each year, the Societies jointly and individually offers numerous awards, scholarships, fellowships, and fellow awards.</a:t>
            </a:r>
          </a:p>
          <a:p>
            <a:pPr>
              <a:buFont typeface="Arial" pitchFamily="34" charset="0"/>
              <a:buChar char="•"/>
            </a:pPr>
            <a:r>
              <a:rPr lang="en-US" dirty="0" smtClean="0"/>
              <a:t>For graduate students there are fellowships available.  In addition, the Societies offer a Science Policy Internship and Congressional Science Fellow positions in Washington, DC</a:t>
            </a:r>
          </a:p>
          <a:p>
            <a:pPr>
              <a:buFont typeface="Arial" pitchFamily="34" charset="0"/>
              <a:buChar char="•"/>
            </a:pPr>
            <a:r>
              <a:rPr lang="en-US" dirty="0" smtClean="0"/>
              <a:t>The award and fellow nominations are typically submitted early in the calendar year and generally require letters of reference.</a:t>
            </a:r>
          </a:p>
          <a:p>
            <a:pPr>
              <a:buFont typeface="Arial" pitchFamily="34" charset="0"/>
              <a:buChar char="•"/>
            </a:pPr>
            <a:endParaRPr lang="en-US" dirty="0"/>
          </a:p>
          <a:p>
            <a:r>
              <a:rPr lang="en-US" dirty="0" smtClean="0"/>
              <a:t> </a:t>
            </a:r>
            <a:r>
              <a:rPr lang="en-US" dirty="0"/>
              <a:t>The Golden Opportunity Scholars </a:t>
            </a:r>
            <a:r>
              <a:rPr lang="en-US" dirty="0" err="1"/>
              <a:t>Institute,matches</a:t>
            </a:r>
            <a:r>
              <a:rPr lang="en-US" dirty="0"/>
              <a:t> undergraduates </a:t>
            </a:r>
            <a:r>
              <a:rPr lang="en-US" dirty="0" smtClean="0"/>
              <a:t>with scientist-mentors </a:t>
            </a:r>
            <a:r>
              <a:rPr lang="en-US" dirty="0"/>
              <a:t>during the ASA–CSSA–SSSA International Annual Meetings</a:t>
            </a:r>
            <a:r>
              <a:rPr lang="en-US" dirty="0" smtClean="0"/>
              <a:t>.  The </a:t>
            </a:r>
            <a:r>
              <a:rPr lang="en-US" dirty="0"/>
              <a:t>program encourages talented students to enter the crop sciences, </a:t>
            </a:r>
            <a:r>
              <a:rPr lang="en-US" dirty="0" smtClean="0"/>
              <a:t>cultivate networks</a:t>
            </a:r>
            <a:r>
              <a:rPr lang="en-US" dirty="0"/>
              <a:t>, and succeed in their career</a:t>
            </a:r>
            <a:r>
              <a:rPr lang="en-US" dirty="0" smtClean="0"/>
              <a:t>.  In </a:t>
            </a:r>
            <a:r>
              <a:rPr lang="en-US" dirty="0"/>
              <a:t>each of the past three years, 14-15 undergraduate scholars have </a:t>
            </a:r>
            <a:r>
              <a:rPr lang="en-US" dirty="0" smtClean="0"/>
              <a:t>been selected </a:t>
            </a:r>
            <a:r>
              <a:rPr lang="en-US" dirty="0"/>
              <a:t>based on their academic achievements and interest in agronomy</a:t>
            </a:r>
            <a:r>
              <a:rPr lang="en-US" dirty="0" smtClean="0"/>
              <a:t>, crop</a:t>
            </a:r>
            <a:r>
              <a:rPr lang="en-US" dirty="0"/>
              <a:t>, or soil science. The program provides financial support for travel, lodging,</a:t>
            </a:r>
          </a:p>
          <a:p>
            <a:r>
              <a:rPr lang="en-US" dirty="0"/>
              <a:t>registration, and other costs related to attending the Annual Meetings. </a:t>
            </a:r>
            <a:r>
              <a:rPr lang="en-US" dirty="0" smtClean="0"/>
              <a:t>Student scholars </a:t>
            </a:r>
            <a:r>
              <a:rPr lang="en-US" dirty="0"/>
              <a:t>are introduced to their mentor at the beginning of the Annual </a:t>
            </a:r>
            <a:r>
              <a:rPr lang="en-US" dirty="0" smtClean="0"/>
              <a:t>Meetings and </a:t>
            </a:r>
            <a:r>
              <a:rPr lang="en-US" dirty="0"/>
              <a:t>also acknowledged at an Awards Program</a:t>
            </a:r>
            <a:r>
              <a:rPr lang="en-US" dirty="0" smtClean="0"/>
              <a:t>.  Students </a:t>
            </a:r>
            <a:r>
              <a:rPr lang="en-US" dirty="0"/>
              <a:t>from all over the U.S. and the world will be selected. </a:t>
            </a:r>
            <a:r>
              <a:rPr lang="en-US" dirty="0" smtClean="0"/>
              <a:t>Beginning each </a:t>
            </a:r>
            <a:r>
              <a:rPr lang="en-US" dirty="0"/>
              <a:t>year at the CSSA Annual Meetings, student scholars will:</a:t>
            </a:r>
          </a:p>
          <a:p>
            <a:r>
              <a:rPr lang="en-US" b="1" dirty="0"/>
              <a:t>• Participate in the Golden Opportunity Scholars Institute</a:t>
            </a:r>
          </a:p>
          <a:p>
            <a:r>
              <a:rPr lang="en-US" b="1" dirty="0"/>
              <a:t>• Engage in one-on-one activities with mentors</a:t>
            </a:r>
          </a:p>
          <a:p>
            <a:r>
              <a:rPr lang="en-US" b="1" dirty="0"/>
              <a:t>• Listen to presentations from high-profile scientists</a:t>
            </a:r>
          </a:p>
          <a:p>
            <a:r>
              <a:rPr lang="en-US" b="1" dirty="0"/>
              <a:t>• Gain exposure to many disciplines in </a:t>
            </a:r>
            <a:r>
              <a:rPr lang="en-US" b="1" dirty="0" err="1" smtClean="0"/>
              <a:t>agronom</a:t>
            </a:r>
            <a:r>
              <a:rPr lang="en-US" b="1" dirty="0" smtClean="0"/>
              <a:t>, crop</a:t>
            </a:r>
            <a:r>
              <a:rPr lang="en-US" b="1" dirty="0"/>
              <a:t>, and soil science</a:t>
            </a:r>
          </a:p>
          <a:p>
            <a:r>
              <a:rPr lang="en-US" b="1" dirty="0"/>
              <a:t>• Attend undergraduate student programs</a:t>
            </a:r>
          </a:p>
          <a:p>
            <a:r>
              <a:rPr lang="en-US" b="1" dirty="0"/>
              <a:t>• Be recognized during an Awards Program</a:t>
            </a:r>
          </a:p>
          <a:p>
            <a:r>
              <a:rPr lang="en-US" b="1" dirty="0"/>
              <a:t>• Participate in year-round mentoring</a:t>
            </a:r>
          </a:p>
          <a:p>
            <a:endParaRPr lang="en-US" dirty="0" smtClean="0"/>
          </a:p>
          <a:p>
            <a:pPr>
              <a:buFont typeface="Arial" pitchFamily="34" charset="0"/>
              <a:buChar char="•"/>
            </a:pPr>
            <a:endParaRPr lang="en-US" dirty="0" smtClean="0"/>
          </a:p>
          <a:p>
            <a:r>
              <a:rPr lang="en-US" dirty="0" smtClean="0"/>
              <a:t>Awards information can be found at:</a:t>
            </a:r>
          </a:p>
          <a:p>
            <a:endParaRPr lang="en-US" dirty="0" smtClean="0"/>
          </a:p>
          <a:p>
            <a:pPr algn="ctr"/>
            <a:r>
              <a:rPr lang="en-US" b="1" dirty="0" smtClean="0">
                <a:hlinkClick r:id="rId3"/>
              </a:rPr>
              <a:t>www.agronomy.org/awards</a:t>
            </a:r>
            <a:endParaRPr lang="en-US" b="1" dirty="0" smtClean="0"/>
          </a:p>
          <a:p>
            <a:pPr algn="ctr"/>
            <a:r>
              <a:rPr lang="en-US" b="1" dirty="0" smtClean="0">
                <a:hlinkClick r:id="rId4"/>
              </a:rPr>
              <a:t>www.crops.org/awards</a:t>
            </a:r>
            <a:endParaRPr lang="en-US" b="1" dirty="0" smtClean="0"/>
          </a:p>
          <a:p>
            <a:pPr algn="ctr"/>
            <a:r>
              <a:rPr lang="en-US" b="1" dirty="0" smtClean="0">
                <a:hlinkClick r:id="rId5"/>
              </a:rPr>
              <a:t>www.soils.org/awards</a:t>
            </a:r>
            <a:endParaRPr lang="en-US" b="1" dirty="0" smtClean="0"/>
          </a:p>
          <a:p>
            <a:pPr algn="ctr"/>
            <a:endParaRPr lang="en-US" b="1" dirty="0" smtClean="0"/>
          </a:p>
          <a:p>
            <a:endParaRPr lang="en-US" dirty="0"/>
          </a:p>
        </p:txBody>
      </p:sp>
      <p:sp>
        <p:nvSpPr>
          <p:cNvPr id="4" name="Slide Number Placeholder 3"/>
          <p:cNvSpPr>
            <a:spLocks noGrp="1"/>
          </p:cNvSpPr>
          <p:nvPr>
            <p:ph type="sldNum" sz="quarter" idx="10"/>
          </p:nvPr>
        </p:nvSpPr>
        <p:spPr/>
        <p:txBody>
          <a:bodyPr/>
          <a:lstStyle/>
          <a:p>
            <a:fld id="{0DF378EF-1A73-47E2-B992-2DA9E65E9C4F}"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latin typeface="Arial" pitchFamily="34" charset="0"/>
                <a:cs typeface="Arial" pitchFamily="34" charset="0"/>
              </a:rPr>
              <a:t>Student of Agronomy, Soils, and Environmental Sciences = SASES – and is the undergraduate  student program of ASA, CSSA, and SSSA.  It is composed of chapters located at colleges and universities that provide a curriculum in agronomy, crops, soils and environmental sciences. A variety of programs and activities are offered on the local and national level for students to become professionally involved and to prepare for their future careers.</a:t>
            </a:r>
          </a:p>
          <a:p>
            <a:endParaRPr lang="en-US" dirty="0" smtClean="0">
              <a:latin typeface="Arial" pitchFamily="34" charset="0"/>
              <a:cs typeface="Arial" pitchFamily="34" charset="0"/>
            </a:endParaRPr>
          </a:p>
          <a:p>
            <a:r>
              <a:rPr lang="en-US" dirty="0" smtClean="0">
                <a:latin typeface="Arial" pitchFamily="34" charset="0"/>
                <a:cs typeface="Arial" pitchFamily="34" charset="0"/>
              </a:rPr>
              <a:t>SASES is governed by a five member student executive committee, elected each year during the annual meetings.  This committee and a faculty advisor, plan sand coordinates the annual meeting program.  </a:t>
            </a:r>
          </a:p>
          <a:p>
            <a:r>
              <a:rPr lang="en-US" dirty="0" smtClean="0">
                <a:latin typeface="Arial" pitchFamily="34" charset="0"/>
                <a:cs typeface="Arial" pitchFamily="34" charset="0"/>
              </a:rPr>
              <a:t>Students can participate in a variety of activities such as the Manuscript, Speech, Research Symposium, Visual Presentation, Club Poster, Soil and Crops Judging Contests.  An annual program call National Student Recognition Program recognizes outstanding seniors in agronomy, crop, soil and environmental science departments.  The SASES has there own annual meeting program in conjunction with the annual meetings of ASA, CSSA and SSSA.  This a 3 ½ day event that includes business meetings, contests, tours, professional development programs and socials.  </a:t>
            </a:r>
          </a:p>
          <a:p>
            <a:endParaRPr lang="en-US" dirty="0" smtClean="0">
              <a:latin typeface="Arial" pitchFamily="34" charset="0"/>
              <a:cs typeface="Arial" pitchFamily="34" charset="0"/>
            </a:endParaRPr>
          </a:p>
          <a:p>
            <a:r>
              <a:rPr lang="en-US" dirty="0" smtClean="0">
                <a:latin typeface="Arial" pitchFamily="34" charset="0"/>
                <a:cs typeface="Arial" pitchFamily="34" charset="0"/>
              </a:rPr>
              <a:t>Graduate Students can participate in a variety of activities such as:</a:t>
            </a:r>
          </a:p>
          <a:p>
            <a:pPr lvl="1">
              <a:buFontTx/>
              <a:buChar char="•"/>
            </a:pPr>
            <a:r>
              <a:rPr lang="en-US" dirty="0" smtClean="0">
                <a:latin typeface="Arial" pitchFamily="34" charset="0"/>
                <a:cs typeface="Arial" pitchFamily="34" charset="0"/>
              </a:rPr>
              <a:t>Division competitions at the Annual Meetings</a:t>
            </a:r>
          </a:p>
          <a:p>
            <a:pPr lvl="1">
              <a:buFontTx/>
              <a:buChar char="•"/>
            </a:pPr>
            <a:r>
              <a:rPr lang="en-US" dirty="0" smtClean="0">
                <a:latin typeface="Arial" pitchFamily="34" charset="0"/>
                <a:cs typeface="Arial" pitchFamily="34" charset="0"/>
              </a:rPr>
              <a:t>Several fellowships are available </a:t>
            </a:r>
          </a:p>
          <a:p>
            <a:pPr lvl="1">
              <a:buFontTx/>
              <a:buChar char="•"/>
            </a:pPr>
            <a:r>
              <a:rPr lang="en-US" dirty="0" smtClean="0">
                <a:latin typeface="Arial" pitchFamily="34" charset="0"/>
                <a:cs typeface="Arial" pitchFamily="34" charset="0"/>
              </a:rPr>
              <a:t>Regional Branch Meetings offer an opportunity to present and compete</a:t>
            </a:r>
          </a:p>
          <a:p>
            <a:pPr lvl="1">
              <a:buFontTx/>
              <a:buChar char="•"/>
            </a:pPr>
            <a:r>
              <a:rPr lang="en-US" dirty="0" smtClean="0">
                <a:latin typeface="Arial" pitchFamily="34" charset="0"/>
                <a:cs typeface="Arial" pitchFamily="34" charset="0"/>
              </a:rPr>
              <a:t>Serve on national Society Committees</a:t>
            </a:r>
          </a:p>
          <a:p>
            <a:pPr lvl="1">
              <a:buFontTx/>
              <a:buChar char="•"/>
            </a:pPr>
            <a:r>
              <a:rPr lang="en-US" dirty="0" smtClean="0">
                <a:latin typeface="Arial" pitchFamily="34" charset="0"/>
                <a:cs typeface="Arial" pitchFamily="34" charset="0"/>
              </a:rPr>
              <a:t>Grad student only Social and Lounge at the Annual Meetings</a:t>
            </a:r>
          </a:p>
          <a:p>
            <a:endParaRPr lang="en-US" dirty="0"/>
          </a:p>
        </p:txBody>
      </p:sp>
      <p:sp>
        <p:nvSpPr>
          <p:cNvPr id="4" name="Slide Number Placeholder 3"/>
          <p:cNvSpPr>
            <a:spLocks noGrp="1"/>
          </p:cNvSpPr>
          <p:nvPr>
            <p:ph type="sldNum" sz="quarter" idx="10"/>
          </p:nvPr>
        </p:nvSpPr>
        <p:spPr/>
        <p:txBody>
          <a:bodyPr/>
          <a:lstStyle/>
          <a:p>
            <a:fld id="{0DF378EF-1A73-47E2-B992-2DA9E65E9C4F}"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12,000 CCAs, 800 </a:t>
            </a:r>
            <a:r>
              <a:rPr lang="en-US" dirty="0" err="1" smtClean="0"/>
              <a:t>CPAgs</a:t>
            </a:r>
            <a:endParaRPr lang="en-US" dirty="0" smtClean="0"/>
          </a:p>
          <a:p>
            <a:r>
              <a:rPr lang="en-US" dirty="0" smtClean="0"/>
              <a:t>800+ CPSS/CPSC</a:t>
            </a:r>
          </a:p>
          <a:p>
            <a:r>
              <a:rPr lang="en-US" dirty="0" smtClean="0"/>
              <a:t>Components of Certification include:</a:t>
            </a:r>
          </a:p>
          <a:p>
            <a:pPr lvl="1"/>
            <a:r>
              <a:rPr lang="en-US" dirty="0" smtClean="0"/>
              <a:t>Education</a:t>
            </a:r>
          </a:p>
          <a:p>
            <a:pPr lvl="1"/>
            <a:r>
              <a:rPr lang="en-US" dirty="0" smtClean="0"/>
              <a:t>Work Experience</a:t>
            </a:r>
          </a:p>
          <a:p>
            <a:pPr lvl="1"/>
            <a:r>
              <a:rPr lang="en-US" dirty="0" smtClean="0"/>
              <a:t>Examination</a:t>
            </a:r>
          </a:p>
          <a:p>
            <a:r>
              <a:rPr lang="en-US" dirty="0" smtClean="0"/>
              <a:t>Certification programs from ASA are the benchmark of professionalism. The purpose of a certification program is to protect the public and the profession. The same is true of our certifications. They are voluntary professional enhancements to a person's career credentials. Once certified you are telling your clients, employer, and the public that you are serious about what you do as a professional.</a:t>
            </a:r>
          </a:p>
          <a:p>
            <a:endParaRPr lang="en-US" dirty="0" smtClean="0"/>
          </a:p>
          <a:p>
            <a:r>
              <a:rPr lang="en-US" dirty="0" smtClean="0"/>
              <a:t>Complete information is available at:  </a:t>
            </a:r>
            <a:r>
              <a:rPr lang="en-US" dirty="0" smtClean="0">
                <a:hlinkClick r:id="rId3"/>
              </a:rPr>
              <a:t>www.agronomy.org/certifications</a:t>
            </a:r>
            <a:r>
              <a:rPr lang="en-US" dirty="0" smtClean="0"/>
              <a:t> or </a:t>
            </a:r>
            <a:r>
              <a:rPr lang="en-US" dirty="0" smtClean="0">
                <a:hlinkClick r:id="rId4"/>
              </a:rPr>
              <a:t>www.soils.org/certifications</a:t>
            </a:r>
            <a:endParaRPr lang="en-US" dirty="0" smtClean="0"/>
          </a:p>
          <a:p>
            <a:endParaRPr lang="en-US" dirty="0" smtClean="0"/>
          </a:p>
          <a:p>
            <a:endParaRPr lang="en-US" dirty="0" smtClean="0"/>
          </a:p>
          <a:p>
            <a:r>
              <a:rPr lang="en-US" dirty="0" smtClean="0"/>
              <a:t>ASA is developing a program for CCA certification in India – to launch sometime in 2010.</a:t>
            </a:r>
          </a:p>
          <a:p>
            <a:endParaRPr lang="en-US" dirty="0"/>
          </a:p>
        </p:txBody>
      </p:sp>
      <p:sp>
        <p:nvSpPr>
          <p:cNvPr id="4" name="Slide Number Placeholder 3"/>
          <p:cNvSpPr>
            <a:spLocks noGrp="1"/>
          </p:cNvSpPr>
          <p:nvPr>
            <p:ph type="sldNum" sz="quarter" idx="10"/>
          </p:nvPr>
        </p:nvSpPr>
        <p:spPr/>
        <p:txBody>
          <a:bodyPr/>
          <a:lstStyle/>
          <a:p>
            <a:fld id="{0DF378EF-1A73-47E2-B992-2DA9E65E9C4F}" type="slidenum">
              <a:rPr lang="en-US" smtClean="0"/>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DF378EF-1A73-47E2-B992-2DA9E65E9C4F}"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Science Policy office is located in Washington, DC.</a:t>
            </a:r>
          </a:p>
          <a:p>
            <a:endParaRPr lang="en-US" dirty="0" smtClean="0"/>
          </a:p>
          <a:p>
            <a:r>
              <a:rPr lang="en-US" dirty="0" smtClean="0"/>
              <a:t>There are two full time staff and 1-2 interns.</a:t>
            </a:r>
          </a:p>
          <a:p>
            <a:endParaRPr lang="en-US" dirty="0" smtClean="0"/>
          </a:p>
          <a:p>
            <a:r>
              <a:rPr lang="en-US" dirty="0" smtClean="0"/>
              <a:t>They monitor legislation, advocate for funding on behalf of the membership, connect scientists with staffers to serve as a resource.</a:t>
            </a:r>
          </a:p>
          <a:p>
            <a:endParaRPr lang="en-US" dirty="0" smtClean="0"/>
          </a:p>
          <a:p>
            <a:r>
              <a:rPr lang="en-US" dirty="0" smtClean="0"/>
              <a:t>They will also work with members to arrange visits with their legislators.</a:t>
            </a:r>
          </a:p>
          <a:p>
            <a:endParaRPr lang="en-US" dirty="0"/>
          </a:p>
        </p:txBody>
      </p:sp>
      <p:sp>
        <p:nvSpPr>
          <p:cNvPr id="4" name="Slide Number Placeholder 3"/>
          <p:cNvSpPr>
            <a:spLocks noGrp="1"/>
          </p:cNvSpPr>
          <p:nvPr>
            <p:ph type="sldNum" sz="quarter" idx="10"/>
          </p:nvPr>
        </p:nvSpPr>
        <p:spPr/>
        <p:txBody>
          <a:bodyPr/>
          <a:lstStyle/>
          <a:p>
            <a:fld id="{0DF378EF-1A73-47E2-B992-2DA9E65E9C4F}"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CSA News is provided in both print and online (online only for undergrads).</a:t>
            </a:r>
          </a:p>
          <a:p>
            <a:endParaRPr lang="en-US" dirty="0" smtClean="0"/>
          </a:p>
          <a:p>
            <a:r>
              <a:rPr lang="en-US" dirty="0" smtClean="0"/>
              <a:t>Discounts of 20% are available on books.  Subscription discounts are up to 80% of the library rate.</a:t>
            </a:r>
          </a:p>
          <a:p>
            <a:endParaRPr lang="en-US" dirty="0" smtClean="0"/>
          </a:p>
          <a:p>
            <a:r>
              <a:rPr lang="en-US" dirty="0" smtClean="0"/>
              <a:t>Through the Membership Directory, you can search for members by geographic region, by Society membership, and divisions of interest.</a:t>
            </a:r>
          </a:p>
          <a:p>
            <a:endParaRPr lang="en-US" dirty="0" smtClean="0"/>
          </a:p>
          <a:p>
            <a:r>
              <a:rPr lang="en-US" dirty="0" smtClean="0"/>
              <a:t>Through the Scientific Expertise Directory, members can post their areas of expertise and be listed for the public, media and other members to make contact.</a:t>
            </a:r>
          </a:p>
          <a:p>
            <a:endParaRPr lang="en-US" dirty="0" smtClean="0"/>
          </a:p>
          <a:p>
            <a:r>
              <a:rPr lang="en-US" dirty="0" smtClean="0"/>
              <a:t>The bi-weekly Newsflash provides deadline specific information from the Societies and related affiliate organizations.  The bi-weekly Science Policy Report provides updates on legislation and grants.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DF378EF-1A73-47E2-B992-2DA9E65E9C4F}"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Annually, a call for volunteers is sent out to members to request committee appointments.  This generally occurs in late Spring with appointments made in August – December for the following calendar year.</a:t>
            </a:r>
          </a:p>
          <a:p>
            <a:endParaRPr lang="en-US" dirty="0" smtClean="0"/>
          </a:p>
          <a:p>
            <a:r>
              <a:rPr lang="en-US" dirty="0" smtClean="0"/>
              <a:t>The compensation survey is new for 2010 – members can participate and receive a snapshot of salaries and full reports are available at discounted prices.</a:t>
            </a:r>
          </a:p>
          <a:p>
            <a:endParaRPr lang="en-US" dirty="0" smtClean="0"/>
          </a:p>
          <a:p>
            <a:r>
              <a:rPr lang="en-US" dirty="0" smtClean="0"/>
              <a:t>Membership also supports the professions – through K-12 outreach, science communications, support for the Science Policy office and more.  The larger the membership, the stronger our voice is.</a:t>
            </a:r>
          </a:p>
          <a:p>
            <a:endParaRPr lang="en-US" dirty="0"/>
          </a:p>
        </p:txBody>
      </p:sp>
      <p:sp>
        <p:nvSpPr>
          <p:cNvPr id="4" name="Slide Number Placeholder 3"/>
          <p:cNvSpPr>
            <a:spLocks noGrp="1"/>
          </p:cNvSpPr>
          <p:nvPr>
            <p:ph type="sldNum" sz="quarter" idx="10"/>
          </p:nvPr>
        </p:nvSpPr>
        <p:spPr/>
        <p:txBody>
          <a:bodyPr/>
          <a:lstStyle/>
          <a:p>
            <a:fld id="{0DF378EF-1A73-47E2-B992-2DA9E65E9C4F}"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 (Undergrad &amp; Grad), Professionals, Emeritus, Corporations</a:t>
            </a:r>
          </a:p>
          <a:p>
            <a:endParaRPr lang="en-US" dirty="0" smtClean="0"/>
          </a:p>
          <a:p>
            <a:r>
              <a:rPr lang="en-US" dirty="0" smtClean="0"/>
              <a:t>19% employed by Industry, 31% by Academia, 12% by Governments (remaining are students, other employers, unknown)</a:t>
            </a:r>
          </a:p>
          <a:p>
            <a:endParaRPr lang="en-US" dirty="0" smtClean="0"/>
          </a:p>
          <a:p>
            <a:r>
              <a:rPr lang="en-US" dirty="0" smtClean="0"/>
              <a:t>Headquarters in Madison, WI with a Science Policy Office in Washington, DC</a:t>
            </a:r>
          </a:p>
          <a:p>
            <a:endParaRPr lang="en-US" dirty="0" smtClean="0"/>
          </a:p>
          <a:p>
            <a:r>
              <a:rPr lang="en-US" dirty="0" smtClean="0"/>
              <a:t>45 staff (shared with CSSA and SSSA)</a:t>
            </a:r>
          </a:p>
          <a:p>
            <a:endParaRPr lang="en-US" dirty="0"/>
          </a:p>
        </p:txBody>
      </p:sp>
      <p:sp>
        <p:nvSpPr>
          <p:cNvPr id="4" name="Slide Number Placeholder 3"/>
          <p:cNvSpPr>
            <a:spLocks noGrp="1"/>
          </p:cNvSpPr>
          <p:nvPr>
            <p:ph type="sldNum" sz="quarter" idx="10"/>
          </p:nvPr>
        </p:nvSpPr>
        <p:spPr/>
        <p:txBody>
          <a:bodyPr/>
          <a:lstStyle/>
          <a:p>
            <a:fld id="{0DF378EF-1A73-47E2-B992-2DA9E65E9C4F}"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F378EF-1A73-47E2-B992-2DA9E65E9C4F}"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DF378EF-1A73-47E2-B992-2DA9E65E9C4F}"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DF378EF-1A73-47E2-B992-2DA9E65E9C4F}"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DF378EF-1A73-47E2-B992-2DA9E65E9C4F}"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DF378EF-1A73-47E2-B992-2DA9E65E9C4F}"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DF378EF-1A73-47E2-B992-2DA9E65E9C4F}" type="slidenum">
              <a:rPr lang="en-US" smtClean="0"/>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40000"/>
              </a:spcBef>
              <a:buClr>
                <a:schemeClr val="tx1"/>
              </a:buClr>
              <a:defRPr/>
            </a:pPr>
            <a:endParaRPr lang="en-US" dirty="0" smtClean="0"/>
          </a:p>
          <a:p>
            <a:pPr>
              <a:spcBef>
                <a:spcPct val="40000"/>
              </a:spcBef>
              <a:buClr>
                <a:schemeClr val="tx1"/>
              </a:buClr>
              <a:defRPr/>
            </a:pPr>
            <a:r>
              <a:rPr lang="en-US" dirty="0" smtClean="0"/>
              <a:t>Students </a:t>
            </a:r>
            <a:r>
              <a:rPr lang="en-US" dirty="0"/>
              <a:t>(Undergrad &amp; Grad), Professionals, Emeritus, Corporations</a:t>
            </a:r>
          </a:p>
          <a:p>
            <a:pPr>
              <a:spcBef>
                <a:spcPct val="40000"/>
              </a:spcBef>
              <a:buClr>
                <a:schemeClr val="tx1"/>
              </a:buClr>
              <a:defRPr/>
            </a:pPr>
            <a:endParaRPr lang="en-US" dirty="0" smtClean="0"/>
          </a:p>
          <a:p>
            <a:pPr>
              <a:spcBef>
                <a:spcPct val="40000"/>
              </a:spcBef>
              <a:buClr>
                <a:schemeClr val="tx1"/>
              </a:buClr>
              <a:defRPr/>
            </a:pPr>
            <a:r>
              <a:rPr lang="en-US" dirty="0" smtClean="0"/>
              <a:t>16</a:t>
            </a:r>
            <a:r>
              <a:rPr lang="en-US" dirty="0"/>
              <a:t>% employed by Industry, 30% by Academia, 10% by governments (remaining are students, other employers)</a:t>
            </a:r>
          </a:p>
          <a:p>
            <a:pPr>
              <a:spcBef>
                <a:spcPct val="40000"/>
              </a:spcBef>
              <a:buClr>
                <a:schemeClr val="tx1"/>
              </a:buClr>
              <a:defRPr/>
            </a:pPr>
            <a:endParaRPr lang="en-US" dirty="0" smtClean="0"/>
          </a:p>
          <a:p>
            <a:pPr>
              <a:spcBef>
                <a:spcPct val="40000"/>
              </a:spcBef>
              <a:buClr>
                <a:schemeClr val="tx1"/>
              </a:buClr>
              <a:defRPr/>
            </a:pPr>
            <a:r>
              <a:rPr lang="en-US" dirty="0" smtClean="0"/>
              <a:t>Headquarters </a:t>
            </a:r>
            <a:r>
              <a:rPr lang="en-US" dirty="0"/>
              <a:t>in Madison, WI, with a Science Policy Office in Washington, DC</a:t>
            </a:r>
          </a:p>
          <a:p>
            <a:pPr>
              <a:spcBef>
                <a:spcPct val="40000"/>
              </a:spcBef>
              <a:buClr>
                <a:schemeClr val="tx1"/>
              </a:buClr>
              <a:defRPr/>
            </a:pPr>
            <a:endParaRPr lang="en-US" dirty="0" smtClean="0"/>
          </a:p>
          <a:p>
            <a:pPr>
              <a:spcBef>
                <a:spcPct val="40000"/>
              </a:spcBef>
              <a:buClr>
                <a:schemeClr val="tx1"/>
              </a:buClr>
              <a:defRPr/>
            </a:pPr>
            <a:r>
              <a:rPr lang="en-US" dirty="0" smtClean="0"/>
              <a:t>45 </a:t>
            </a:r>
            <a:r>
              <a:rPr lang="en-US" dirty="0"/>
              <a:t>staff (shared with ASA and SSSA)</a:t>
            </a:r>
          </a:p>
        </p:txBody>
      </p:sp>
      <p:sp>
        <p:nvSpPr>
          <p:cNvPr id="4" name="Slide Number Placeholder 3"/>
          <p:cNvSpPr>
            <a:spLocks noGrp="1"/>
          </p:cNvSpPr>
          <p:nvPr>
            <p:ph type="sldNum" sz="quarter" idx="10"/>
          </p:nvPr>
        </p:nvSpPr>
        <p:spPr/>
        <p:txBody>
          <a:bodyPr/>
          <a:lstStyle/>
          <a:p>
            <a:fld id="{0DF378EF-1A73-47E2-B992-2DA9E65E9C4F}"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40000"/>
              </a:spcBef>
              <a:buClr>
                <a:schemeClr val="tx1"/>
              </a:buClr>
              <a:defRPr/>
            </a:pPr>
            <a:r>
              <a:rPr lang="en-US" dirty="0" smtClean="0"/>
              <a:t>Students </a:t>
            </a:r>
            <a:r>
              <a:rPr lang="en-US" dirty="0"/>
              <a:t>(Undergrad &amp; Grad), Professionals, Emeritus, Corporations</a:t>
            </a:r>
          </a:p>
          <a:p>
            <a:pPr>
              <a:spcBef>
                <a:spcPct val="40000"/>
              </a:spcBef>
              <a:buClr>
                <a:schemeClr val="tx1"/>
              </a:buClr>
              <a:defRPr/>
            </a:pPr>
            <a:endParaRPr lang="en-US" dirty="0" smtClean="0"/>
          </a:p>
          <a:p>
            <a:pPr>
              <a:spcBef>
                <a:spcPct val="40000"/>
              </a:spcBef>
              <a:buClr>
                <a:schemeClr val="tx1"/>
              </a:buClr>
              <a:defRPr/>
            </a:pPr>
            <a:r>
              <a:rPr lang="en-US" dirty="0" smtClean="0"/>
              <a:t>13</a:t>
            </a:r>
            <a:r>
              <a:rPr lang="en-US" dirty="0"/>
              <a:t>% employed by Industry, 34% by Academia, 15% by governments (remaining are students, other employers, unknown)</a:t>
            </a:r>
          </a:p>
          <a:p>
            <a:pPr>
              <a:spcBef>
                <a:spcPct val="40000"/>
              </a:spcBef>
              <a:buClr>
                <a:schemeClr val="tx1"/>
              </a:buClr>
              <a:defRPr/>
            </a:pPr>
            <a:endParaRPr lang="en-US" dirty="0" smtClean="0"/>
          </a:p>
          <a:p>
            <a:pPr>
              <a:spcBef>
                <a:spcPct val="40000"/>
              </a:spcBef>
              <a:buClr>
                <a:schemeClr val="tx1"/>
              </a:buClr>
              <a:defRPr/>
            </a:pPr>
            <a:r>
              <a:rPr lang="en-US" dirty="0" smtClean="0"/>
              <a:t>Headquarters </a:t>
            </a:r>
            <a:r>
              <a:rPr lang="en-US" dirty="0"/>
              <a:t>in Madison, WI, with a Science Policy Office in Washington, DC</a:t>
            </a:r>
          </a:p>
          <a:p>
            <a:pPr>
              <a:spcBef>
                <a:spcPct val="40000"/>
              </a:spcBef>
              <a:buClr>
                <a:schemeClr val="tx1"/>
              </a:buClr>
              <a:defRPr/>
            </a:pPr>
            <a:endParaRPr lang="en-US" dirty="0" smtClean="0"/>
          </a:p>
          <a:p>
            <a:pPr>
              <a:spcBef>
                <a:spcPct val="40000"/>
              </a:spcBef>
              <a:buClr>
                <a:schemeClr val="tx1"/>
              </a:buClr>
              <a:defRPr/>
            </a:pPr>
            <a:r>
              <a:rPr lang="en-US" dirty="0" smtClean="0"/>
              <a:t>45 </a:t>
            </a:r>
            <a:r>
              <a:rPr lang="en-US" dirty="0"/>
              <a:t>staff (shared with ASA and CSSA)</a:t>
            </a:r>
          </a:p>
          <a:p>
            <a:endParaRPr lang="en-US" dirty="0"/>
          </a:p>
        </p:txBody>
      </p:sp>
      <p:sp>
        <p:nvSpPr>
          <p:cNvPr id="4" name="Slide Number Placeholder 3"/>
          <p:cNvSpPr>
            <a:spLocks noGrp="1"/>
          </p:cNvSpPr>
          <p:nvPr>
            <p:ph type="sldNum" sz="quarter" idx="10"/>
          </p:nvPr>
        </p:nvSpPr>
        <p:spPr/>
        <p:txBody>
          <a:bodyPr/>
          <a:lstStyle/>
          <a:p>
            <a:fld id="{0DF378EF-1A73-47E2-B992-2DA9E65E9C4F}"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Talk about the value of membership to you personally.</a:t>
            </a:r>
          </a:p>
          <a:p>
            <a:endParaRPr lang="en-US" dirty="0"/>
          </a:p>
        </p:txBody>
      </p:sp>
      <p:sp>
        <p:nvSpPr>
          <p:cNvPr id="4" name="Slide Number Placeholder 3"/>
          <p:cNvSpPr>
            <a:spLocks noGrp="1"/>
          </p:cNvSpPr>
          <p:nvPr>
            <p:ph type="sldNum" sz="quarter" idx="10"/>
          </p:nvPr>
        </p:nvSpPr>
        <p:spPr/>
        <p:txBody>
          <a:bodyPr/>
          <a:lstStyle/>
          <a:p>
            <a:fld id="{0DF378EF-1A73-47E2-B992-2DA9E65E9C4F}"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F378EF-1A73-47E2-B992-2DA9E65E9C4F}"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err="1" smtClean="0"/>
              <a:t>CSANews</a:t>
            </a:r>
            <a:r>
              <a:rPr lang="en-US" dirty="0" smtClean="0"/>
              <a:t> is a members-only magazine of ASA, CSSA, and SSSA.  </a:t>
            </a:r>
          </a:p>
          <a:p>
            <a:r>
              <a:rPr lang="en-US" dirty="0" smtClean="0"/>
              <a:t>Each month features:</a:t>
            </a:r>
          </a:p>
          <a:p>
            <a:pPr>
              <a:buFont typeface="Arial" pitchFamily="34" charset="0"/>
              <a:buChar char="•"/>
            </a:pPr>
            <a:r>
              <a:rPr lang="en-US" dirty="0" smtClean="0"/>
              <a:t> News about Society members, </a:t>
            </a:r>
          </a:p>
          <a:p>
            <a:pPr>
              <a:buFont typeface="Arial" pitchFamily="34" charset="0"/>
              <a:buChar char="•"/>
            </a:pPr>
            <a:r>
              <a:rPr lang="en-US" dirty="0" smtClean="0"/>
              <a:t> Research Highlights that have been published in Society journals,</a:t>
            </a:r>
          </a:p>
          <a:p>
            <a:pPr>
              <a:buFont typeface="Arial" pitchFamily="34" charset="0"/>
              <a:buChar char="•"/>
            </a:pPr>
            <a:r>
              <a:rPr lang="en-US" dirty="0" smtClean="0"/>
              <a:t> International issues, </a:t>
            </a:r>
          </a:p>
          <a:p>
            <a:pPr>
              <a:buFont typeface="Arial" pitchFamily="34" charset="0"/>
              <a:buChar char="•"/>
            </a:pPr>
            <a:r>
              <a:rPr lang="en-US" dirty="0" smtClean="0"/>
              <a:t> Information on the Annual Meetings and symposia</a:t>
            </a:r>
          </a:p>
          <a:p>
            <a:pPr>
              <a:buFont typeface="Arial" pitchFamily="34" charset="0"/>
              <a:buChar char="•"/>
            </a:pPr>
            <a:r>
              <a:rPr lang="en-US" dirty="0" smtClean="0"/>
              <a:t> Job Listings </a:t>
            </a:r>
          </a:p>
          <a:p>
            <a:pPr>
              <a:buFont typeface="Arial" pitchFamily="34" charset="0"/>
              <a:buChar char="•"/>
            </a:pPr>
            <a:r>
              <a:rPr lang="en-US" dirty="0" smtClean="0"/>
              <a:t> Science Policy News</a:t>
            </a:r>
          </a:p>
          <a:p>
            <a:pPr>
              <a:buFont typeface="Arial" pitchFamily="34" charset="0"/>
              <a:buChar char="•"/>
            </a:pPr>
            <a:r>
              <a:rPr lang="en-US" dirty="0" smtClean="0"/>
              <a:t> and other up-to-date information.</a:t>
            </a:r>
          </a:p>
          <a:p>
            <a:pPr>
              <a:buFont typeface="Arial" pitchFamily="34" charset="0"/>
              <a:buChar char="•"/>
            </a:pPr>
            <a:endParaRPr lang="en-US" dirty="0" smtClean="0"/>
          </a:p>
          <a:p>
            <a:pPr>
              <a:buFont typeface="Arial" pitchFamily="34" charset="0"/>
              <a:buChar char="•"/>
            </a:pPr>
            <a:r>
              <a:rPr lang="en-US" dirty="0" smtClean="0"/>
              <a:t>Crops and Soils is sent to all ASA and SSSA </a:t>
            </a:r>
            <a:r>
              <a:rPr lang="en-US" dirty="0" err="1" smtClean="0"/>
              <a:t>certificants</a:t>
            </a:r>
            <a:endParaRPr lang="en-US" dirty="0" smtClean="0"/>
          </a:p>
          <a:p>
            <a:endParaRPr lang="en-US" dirty="0" smtClean="0"/>
          </a:p>
          <a:p>
            <a:r>
              <a:rPr lang="en-US" dirty="0" smtClean="0"/>
              <a:t>Membership receive significant discounts on Society journals in a variety of media (print, online, CD) and a 20% discount on books and monographs.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DF378EF-1A73-47E2-B992-2DA9E65E9C4F}"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flagship event for the three Societies.  The typical timeline is:</a:t>
            </a:r>
          </a:p>
          <a:p>
            <a:endParaRPr lang="en-US" dirty="0" smtClean="0"/>
          </a:p>
          <a:p>
            <a:pPr>
              <a:buFont typeface="Arial" pitchFamily="34" charset="0"/>
              <a:buChar char="•"/>
            </a:pPr>
            <a:r>
              <a:rPr lang="en-US" dirty="0" smtClean="0"/>
              <a:t> Abstracts are submitted in Spring</a:t>
            </a:r>
          </a:p>
          <a:p>
            <a:pPr>
              <a:buFont typeface="Arial" pitchFamily="34" charset="0"/>
              <a:buChar char="•"/>
            </a:pPr>
            <a:r>
              <a:rPr lang="en-US" dirty="0" smtClean="0"/>
              <a:t> Program is developed in Spring/Summer</a:t>
            </a:r>
          </a:p>
          <a:p>
            <a:pPr>
              <a:buFont typeface="Arial" pitchFamily="34" charset="0"/>
              <a:buChar char="•"/>
            </a:pPr>
            <a:r>
              <a:rPr lang="en-US" dirty="0" smtClean="0"/>
              <a:t> Registration opens in July</a:t>
            </a:r>
          </a:p>
          <a:p>
            <a:pPr>
              <a:buFont typeface="Arial" pitchFamily="34" charset="0"/>
              <a:buChar char="•"/>
            </a:pPr>
            <a:r>
              <a:rPr lang="en-US" dirty="0" smtClean="0"/>
              <a:t> Meetings are held in late October/Early November</a:t>
            </a:r>
          </a:p>
          <a:p>
            <a:pPr>
              <a:buFont typeface="Arial" pitchFamily="34" charset="0"/>
              <a:buChar char="•"/>
            </a:pPr>
            <a:endParaRPr lang="en-US" dirty="0" smtClean="0"/>
          </a:p>
          <a:p>
            <a:r>
              <a:rPr lang="en-US" dirty="0" smtClean="0"/>
              <a:t>Features are:</a:t>
            </a:r>
          </a:p>
          <a:p>
            <a:pPr>
              <a:buFont typeface="Arial" pitchFamily="34" charset="0"/>
              <a:buChar char="•"/>
            </a:pPr>
            <a:r>
              <a:rPr lang="en-US" dirty="0" smtClean="0"/>
              <a:t> Society-specific Plenary Sessions</a:t>
            </a:r>
          </a:p>
          <a:p>
            <a:pPr>
              <a:buFont typeface="Arial" pitchFamily="34" charset="0"/>
              <a:buChar char="•"/>
            </a:pPr>
            <a:r>
              <a:rPr lang="en-US" dirty="0" smtClean="0"/>
              <a:t> Division Symposia</a:t>
            </a:r>
          </a:p>
          <a:p>
            <a:pPr>
              <a:buFont typeface="Arial" pitchFamily="34" charset="0"/>
              <a:buChar char="•"/>
            </a:pPr>
            <a:r>
              <a:rPr lang="en-US" dirty="0" smtClean="0"/>
              <a:t> 2500 Oral and Poster Presentations (which may be recorded with your permission)</a:t>
            </a:r>
          </a:p>
          <a:p>
            <a:pPr>
              <a:buFont typeface="Arial" pitchFamily="34" charset="0"/>
              <a:buChar char="•"/>
            </a:pPr>
            <a:r>
              <a:rPr lang="en-US" dirty="0" smtClean="0"/>
              <a:t> Social Gatherings</a:t>
            </a:r>
          </a:p>
          <a:p>
            <a:pPr>
              <a:buFont typeface="Arial" pitchFamily="34" charset="0"/>
              <a:buChar char="•"/>
            </a:pPr>
            <a:r>
              <a:rPr lang="en-US" dirty="0" smtClean="0"/>
              <a:t> Student Competitions</a:t>
            </a:r>
          </a:p>
          <a:p>
            <a:pPr>
              <a:buFont typeface="Arial" pitchFamily="34" charset="0"/>
              <a:buChar char="•"/>
            </a:pPr>
            <a:r>
              <a:rPr lang="en-US" dirty="0" smtClean="0"/>
              <a:t> Most Valued and Important – Networking!  Meeting colleagues old and new!</a:t>
            </a:r>
          </a:p>
          <a:p>
            <a:pPr>
              <a:buFont typeface="Arial" pitchFamily="34" charset="0"/>
              <a:buChar char="•"/>
            </a:pPr>
            <a:endParaRPr lang="en-US" b="1" dirty="0" smtClean="0"/>
          </a:p>
          <a:p>
            <a:pPr algn="ctr"/>
            <a:r>
              <a:rPr lang="en-US" b="1" dirty="0" smtClean="0"/>
              <a:t>www.acsmeetings.org</a:t>
            </a:r>
            <a:endParaRPr lang="en-US" dirty="0"/>
          </a:p>
        </p:txBody>
      </p:sp>
      <p:sp>
        <p:nvSpPr>
          <p:cNvPr id="4" name="Slide Number Placeholder 3"/>
          <p:cNvSpPr>
            <a:spLocks noGrp="1"/>
          </p:cNvSpPr>
          <p:nvPr>
            <p:ph type="sldNum" sz="quarter" idx="10"/>
          </p:nvPr>
        </p:nvSpPr>
        <p:spPr/>
        <p:txBody>
          <a:bodyPr/>
          <a:lstStyle/>
          <a:p>
            <a:fld id="{0DF378EF-1A73-47E2-B992-2DA9E65E9C4F}"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 of the divisions  hosts symposia and sponsors poster and oral presentations  related to their scientific areas, at the Annual Meetings.  They also have individual websites, </a:t>
            </a:r>
            <a:r>
              <a:rPr lang="en-US" dirty="0" err="1" smtClean="0"/>
              <a:t>listservs</a:t>
            </a:r>
            <a:r>
              <a:rPr lang="en-US" dirty="0" smtClean="0"/>
              <a:t>, awards, and more.</a:t>
            </a:r>
          </a:p>
          <a:p>
            <a:endParaRPr lang="en-US" dirty="0" smtClean="0"/>
          </a:p>
          <a:p>
            <a:r>
              <a:rPr lang="en-US" dirty="0" smtClean="0"/>
              <a:t>The divisions provide a great opportunity to connect with other members in similar areas.</a:t>
            </a:r>
          </a:p>
          <a:p>
            <a:endParaRPr lang="en-US" dirty="0" smtClean="0"/>
          </a:p>
          <a:p>
            <a:r>
              <a:rPr lang="en-US" dirty="0" smtClean="0"/>
              <a:t>ASA is currently reviewing its division structure, looking to provide more flexibility and ease of forming and disbanding groups as member needs change.</a:t>
            </a:r>
          </a:p>
          <a:p>
            <a:endParaRPr lang="en-US" dirty="0"/>
          </a:p>
        </p:txBody>
      </p:sp>
      <p:sp>
        <p:nvSpPr>
          <p:cNvPr id="4" name="Slide Number Placeholder 3"/>
          <p:cNvSpPr>
            <a:spLocks noGrp="1"/>
          </p:cNvSpPr>
          <p:nvPr>
            <p:ph type="sldNum" sz="quarter" idx="10"/>
          </p:nvPr>
        </p:nvSpPr>
        <p:spPr/>
        <p:txBody>
          <a:bodyPr/>
          <a:lstStyle/>
          <a:p>
            <a:fld id="{0DF378EF-1A73-47E2-B992-2DA9E65E9C4F}"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3DD842-0E6D-4915-B296-68A6074F8463}" type="datetimeFigureOut">
              <a:rPr lang="en-US" smtClean="0"/>
              <a:pPr/>
              <a:t>2/27/2012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3A7D24-6F83-45D5-BFA2-C8C9C9FBD50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3DD842-0E6D-4915-B296-68A6074F8463}" type="datetimeFigureOut">
              <a:rPr lang="en-US" smtClean="0"/>
              <a:pPr/>
              <a:t>2/27/2012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3A7D24-6F83-45D5-BFA2-C8C9C9FBD50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E3DD842-0E6D-4915-B296-68A6074F8463}" type="datetimeFigureOut">
              <a:rPr lang="en-US" smtClean="0"/>
              <a:pPr/>
              <a:t>2/27/2012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3A7D24-6F83-45D5-BFA2-C8C9C9FBD50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3DD842-0E6D-4915-B296-68A6074F8463}" type="datetimeFigureOut">
              <a:rPr lang="en-US" smtClean="0"/>
              <a:pPr/>
              <a:t>2/27/2012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3A7D24-6F83-45D5-BFA2-C8C9C9FBD50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3DD842-0E6D-4915-B296-68A6074F8463}" type="datetimeFigureOut">
              <a:rPr lang="en-US" smtClean="0"/>
              <a:pPr/>
              <a:t>2/27/2012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3A7D24-6F83-45D5-BFA2-C8C9C9FBD50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3DD842-0E6D-4915-B296-68A6074F8463}" type="datetimeFigureOut">
              <a:rPr lang="en-US" smtClean="0"/>
              <a:pPr/>
              <a:t>2/27/2012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3A7D24-6F83-45D5-BFA2-C8C9C9FBD50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3DD842-0E6D-4915-B296-68A6074F8463}" type="datetimeFigureOut">
              <a:rPr lang="en-US" smtClean="0"/>
              <a:pPr/>
              <a:t>2/27/2012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3A7D24-6F83-45D5-BFA2-C8C9C9FBD50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E3DD842-0E6D-4915-B296-68A6074F8463}" type="datetimeFigureOut">
              <a:rPr lang="en-US" smtClean="0"/>
              <a:pPr/>
              <a:t>2/27/2012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3A7D24-6F83-45D5-BFA2-C8C9C9FBD50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3DD842-0E6D-4915-B296-68A6074F8463}" type="datetimeFigureOut">
              <a:rPr lang="en-US" smtClean="0"/>
              <a:pPr/>
              <a:t>2/27/2012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3A7D24-6F83-45D5-BFA2-C8C9C9FBD50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3DD842-0E6D-4915-B296-68A6074F8463}" type="datetimeFigureOut">
              <a:rPr lang="en-US" smtClean="0"/>
              <a:pPr/>
              <a:t>2/27/2012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3A7D24-6F83-45D5-BFA2-C8C9C9FBD50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3DD842-0E6D-4915-B296-68A6074F8463}" type="datetimeFigureOut">
              <a:rPr lang="en-US" smtClean="0"/>
              <a:pPr/>
              <a:t>2/27/2012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3A7D24-6F83-45D5-BFA2-C8C9C9FBD50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133600"/>
            <a:ext cx="8229600" cy="3992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3DD842-0E6D-4915-B296-68A6074F8463}" type="datetimeFigureOut">
              <a:rPr lang="en-US" smtClean="0"/>
              <a:pPr/>
              <a:t>2/27/2012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3A7D24-6F83-45D5-BFA2-C8C9C9FBD50B}" type="slidenum">
              <a:rPr lang="en-US" smtClean="0"/>
              <a:pPr/>
              <a:t>‹#›</a:t>
            </a:fld>
            <a:endParaRPr lang="en-US"/>
          </a:p>
        </p:txBody>
      </p:sp>
      <p:pic>
        <p:nvPicPr>
          <p:cNvPr id="8" name="Picture 7" descr="asc-globe-header.jpg"/>
          <p:cNvPicPr>
            <a:picLocks noChangeAspect="1"/>
          </p:cNvPicPr>
          <p:nvPr userDrawn="1"/>
        </p:nvPicPr>
        <p:blipFill>
          <a:blip r:embed="rId13" cstate="print"/>
          <a:stretch>
            <a:fillRect/>
          </a:stretch>
        </p:blipFill>
        <p:spPr>
          <a:xfrm>
            <a:off x="0" y="0"/>
            <a:ext cx="9144000" cy="14224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image" Target="../media/image6.gif"/></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gif"/></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43200"/>
            <a:ext cx="7772400" cy="1470025"/>
          </a:xfrm>
        </p:spPr>
        <p:txBody>
          <a:bodyPr/>
          <a:lstStyle/>
          <a:p>
            <a:r>
              <a:rPr lang="en-US" dirty="0" smtClean="0"/>
              <a:t>Membership: </a:t>
            </a:r>
            <a:br>
              <a:rPr lang="en-US" dirty="0" smtClean="0"/>
            </a:br>
            <a:r>
              <a:rPr lang="en-US" dirty="0" smtClean="0"/>
              <a:t>A Renewable Resource</a:t>
            </a:r>
            <a:endParaRPr lang="en-US" dirty="0"/>
          </a:p>
        </p:txBody>
      </p:sp>
      <p:pic>
        <p:nvPicPr>
          <p:cNvPr id="5" name="Picture 4" descr="ACS-Globe-Header.jpg"/>
          <p:cNvPicPr>
            <a:picLocks noChangeAspect="1"/>
          </p:cNvPicPr>
          <p:nvPr/>
        </p:nvPicPr>
        <p:blipFill>
          <a:blip r:embed="rId3" cstate="print"/>
          <a:stretch>
            <a:fillRect/>
          </a:stretch>
        </p:blipFill>
        <p:spPr>
          <a:xfrm>
            <a:off x="0" y="2563"/>
            <a:ext cx="9144000" cy="14224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2590800"/>
            <a:ext cx="4038600" cy="3581399"/>
          </a:xfrm>
        </p:spPr>
        <p:txBody>
          <a:bodyPr>
            <a:normAutofit/>
          </a:bodyPr>
          <a:lstStyle/>
          <a:p>
            <a:r>
              <a:rPr lang="en-US" dirty="0" smtClean="0"/>
              <a:t>Agronomic Production Systems</a:t>
            </a:r>
          </a:p>
          <a:p>
            <a:r>
              <a:rPr lang="en-US" dirty="0" smtClean="0"/>
              <a:t>Biometry &amp; Statistical Computing</a:t>
            </a:r>
          </a:p>
          <a:p>
            <a:r>
              <a:rPr lang="en-US" dirty="0" smtClean="0"/>
              <a:t>Climatology &amp; Modeling</a:t>
            </a:r>
          </a:p>
          <a:p>
            <a:r>
              <a:rPr lang="en-US" dirty="0" smtClean="0"/>
              <a:t>Education &amp; Extension</a:t>
            </a:r>
          </a:p>
          <a:p>
            <a:r>
              <a:rPr lang="en-US" dirty="0" smtClean="0"/>
              <a:t>Environmental Quality</a:t>
            </a:r>
          </a:p>
        </p:txBody>
      </p:sp>
      <p:sp>
        <p:nvSpPr>
          <p:cNvPr id="3" name="Content Placeholder 2"/>
          <p:cNvSpPr>
            <a:spLocks noGrp="1"/>
          </p:cNvSpPr>
          <p:nvPr>
            <p:ph sz="half" idx="2"/>
          </p:nvPr>
        </p:nvSpPr>
        <p:spPr>
          <a:xfrm>
            <a:off x="4648200" y="2514601"/>
            <a:ext cx="4038600" cy="3429000"/>
          </a:xfrm>
        </p:spPr>
        <p:txBody>
          <a:bodyPr/>
          <a:lstStyle/>
          <a:p>
            <a:r>
              <a:rPr lang="en-US" dirty="0" smtClean="0"/>
              <a:t>Global Agronomy</a:t>
            </a:r>
          </a:p>
          <a:p>
            <a:r>
              <a:rPr lang="en-US" dirty="0" smtClean="0"/>
              <a:t>Land Management &amp; Conservation</a:t>
            </a:r>
          </a:p>
          <a:p>
            <a:endParaRPr lang="en-US" dirty="0" smtClean="0"/>
          </a:p>
          <a:p>
            <a:r>
              <a:rPr lang="en-US" dirty="0" smtClean="0"/>
              <a:t>Currently there are 39 Communities within the Sections</a:t>
            </a:r>
            <a:endParaRPr lang="en-US" dirty="0"/>
          </a:p>
        </p:txBody>
      </p:sp>
      <p:sp>
        <p:nvSpPr>
          <p:cNvPr id="5" name="TextBox 4"/>
          <p:cNvSpPr txBox="1"/>
          <p:nvPr/>
        </p:nvSpPr>
        <p:spPr>
          <a:xfrm>
            <a:off x="457200" y="1752600"/>
            <a:ext cx="8229600" cy="523220"/>
          </a:xfrm>
          <a:prstGeom prst="rect">
            <a:avLst/>
          </a:prstGeom>
          <a:noFill/>
        </p:spPr>
        <p:txBody>
          <a:bodyPr wrap="square" rtlCol="0">
            <a:spAutoFit/>
          </a:bodyPr>
          <a:lstStyle/>
          <a:p>
            <a:pPr>
              <a:buNone/>
            </a:pPr>
            <a:r>
              <a:rPr lang="en-US" sz="2800" dirty="0" smtClean="0"/>
              <a:t>ASA Sections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2590800"/>
            <a:ext cx="4038600" cy="3581399"/>
          </a:xfrm>
        </p:spPr>
        <p:txBody>
          <a:bodyPr>
            <a:normAutofit fontScale="92500" lnSpcReduction="20000"/>
          </a:bodyPr>
          <a:lstStyle/>
          <a:p>
            <a:r>
              <a:rPr lang="en-US" dirty="0" smtClean="0"/>
              <a:t>Biomedical, Health-Beneficial, and Nutritionally Enhanced Plants</a:t>
            </a:r>
          </a:p>
          <a:p>
            <a:r>
              <a:rPr lang="en-US" dirty="0" smtClean="0"/>
              <a:t>Crop Breeding and Genetics</a:t>
            </a:r>
          </a:p>
          <a:p>
            <a:r>
              <a:rPr lang="en-US" dirty="0" smtClean="0"/>
              <a:t>Crop Ecology, Management &amp; Quality</a:t>
            </a:r>
          </a:p>
          <a:p>
            <a:r>
              <a:rPr lang="en-US" dirty="0" smtClean="0"/>
              <a:t>Crop Physiology and Metabolism</a:t>
            </a:r>
          </a:p>
        </p:txBody>
      </p:sp>
      <p:sp>
        <p:nvSpPr>
          <p:cNvPr id="3" name="Content Placeholder 2"/>
          <p:cNvSpPr>
            <a:spLocks noGrp="1"/>
          </p:cNvSpPr>
          <p:nvPr>
            <p:ph sz="half" idx="2"/>
          </p:nvPr>
        </p:nvSpPr>
        <p:spPr>
          <a:xfrm>
            <a:off x="4648200" y="2514600"/>
            <a:ext cx="4038600" cy="3733799"/>
          </a:xfrm>
        </p:spPr>
        <p:txBody>
          <a:bodyPr>
            <a:normAutofit fontScale="92500"/>
          </a:bodyPr>
          <a:lstStyle/>
          <a:p>
            <a:r>
              <a:rPr lang="en-US" dirty="0" smtClean="0"/>
              <a:t>Forage &amp; </a:t>
            </a:r>
            <a:r>
              <a:rPr lang="en-US" dirty="0" err="1" smtClean="0"/>
              <a:t>Grazinglands</a:t>
            </a:r>
            <a:endParaRPr lang="en-US" dirty="0" smtClean="0"/>
          </a:p>
          <a:p>
            <a:r>
              <a:rPr lang="en-US" dirty="0" smtClean="0"/>
              <a:t>Genomics, Molecular Genetics, and Biotechnology</a:t>
            </a:r>
          </a:p>
          <a:p>
            <a:r>
              <a:rPr lang="en-US" dirty="0" smtClean="0"/>
              <a:t>Plant Genetic Resources</a:t>
            </a:r>
          </a:p>
          <a:p>
            <a:r>
              <a:rPr lang="en-US" dirty="0" smtClean="0"/>
              <a:t>Seed Physiology, Production, &amp; Technology</a:t>
            </a:r>
          </a:p>
          <a:p>
            <a:r>
              <a:rPr lang="en-US" dirty="0" err="1" smtClean="0"/>
              <a:t>Turfgrass</a:t>
            </a:r>
            <a:r>
              <a:rPr lang="en-US" dirty="0" smtClean="0"/>
              <a:t> Science</a:t>
            </a:r>
          </a:p>
          <a:p>
            <a:endParaRPr lang="en-US" dirty="0"/>
          </a:p>
        </p:txBody>
      </p:sp>
      <p:sp>
        <p:nvSpPr>
          <p:cNvPr id="5" name="TextBox 4"/>
          <p:cNvSpPr txBox="1"/>
          <p:nvPr/>
        </p:nvSpPr>
        <p:spPr>
          <a:xfrm>
            <a:off x="457200" y="1752600"/>
            <a:ext cx="8229600" cy="523220"/>
          </a:xfrm>
          <a:prstGeom prst="rect">
            <a:avLst/>
          </a:prstGeom>
          <a:noFill/>
        </p:spPr>
        <p:txBody>
          <a:bodyPr wrap="square" rtlCol="0">
            <a:spAutoFit/>
          </a:bodyPr>
          <a:lstStyle/>
          <a:p>
            <a:pPr>
              <a:buNone/>
            </a:pPr>
            <a:r>
              <a:rPr lang="en-US" sz="2800" dirty="0" smtClean="0"/>
              <a:t>CSSA Divisions of Interest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2590800"/>
            <a:ext cx="4038600" cy="3581399"/>
          </a:xfrm>
        </p:spPr>
        <p:txBody>
          <a:bodyPr>
            <a:normAutofit fontScale="92500"/>
          </a:bodyPr>
          <a:lstStyle/>
          <a:p>
            <a:r>
              <a:rPr lang="en-US" dirty="0" smtClean="0"/>
              <a:t>Forest, Range, and </a:t>
            </a:r>
            <a:r>
              <a:rPr lang="en-US" dirty="0" err="1" smtClean="0"/>
              <a:t>Wildland</a:t>
            </a:r>
            <a:r>
              <a:rPr lang="en-US" dirty="0" smtClean="0"/>
              <a:t> Soils</a:t>
            </a:r>
          </a:p>
          <a:p>
            <a:r>
              <a:rPr lang="en-US" dirty="0" smtClean="0"/>
              <a:t>Nutrient Management &amp; Soil and Plant Analysis</a:t>
            </a:r>
          </a:p>
          <a:p>
            <a:r>
              <a:rPr lang="en-US" dirty="0" err="1" smtClean="0"/>
              <a:t>Pedology</a:t>
            </a:r>
            <a:endParaRPr lang="en-US" dirty="0" smtClean="0"/>
          </a:p>
          <a:p>
            <a:r>
              <a:rPr lang="en-US" dirty="0" smtClean="0"/>
              <a:t>Soil/Water Management &amp; Conservation</a:t>
            </a:r>
          </a:p>
          <a:p>
            <a:r>
              <a:rPr lang="en-US" dirty="0" smtClean="0"/>
              <a:t>Biology &amp; Biochemistry</a:t>
            </a:r>
          </a:p>
          <a:p>
            <a:pPr>
              <a:buNone/>
            </a:pPr>
            <a:endParaRPr lang="en-US" dirty="0" smtClean="0"/>
          </a:p>
        </p:txBody>
      </p:sp>
      <p:sp>
        <p:nvSpPr>
          <p:cNvPr id="3" name="Content Placeholder 2"/>
          <p:cNvSpPr>
            <a:spLocks noGrp="1"/>
          </p:cNvSpPr>
          <p:nvPr>
            <p:ph sz="half" idx="2"/>
          </p:nvPr>
        </p:nvSpPr>
        <p:spPr>
          <a:xfrm>
            <a:off x="4648200" y="2590800"/>
            <a:ext cx="4038600" cy="3429000"/>
          </a:xfrm>
        </p:spPr>
        <p:txBody>
          <a:bodyPr>
            <a:normAutofit fontScale="92500" lnSpcReduction="10000"/>
          </a:bodyPr>
          <a:lstStyle/>
          <a:p>
            <a:r>
              <a:rPr lang="en-US" dirty="0" smtClean="0"/>
              <a:t>Soil Chemistry</a:t>
            </a:r>
          </a:p>
          <a:p>
            <a:r>
              <a:rPr lang="en-US" dirty="0" smtClean="0"/>
              <a:t>Soils &amp; Environmental Quality</a:t>
            </a:r>
          </a:p>
          <a:p>
            <a:r>
              <a:rPr lang="en-US" dirty="0" smtClean="0"/>
              <a:t>Fertility &amp; Plant Nutrition</a:t>
            </a:r>
          </a:p>
          <a:p>
            <a:r>
              <a:rPr lang="en-US" dirty="0" smtClean="0"/>
              <a:t>Soil Mineralogy</a:t>
            </a:r>
          </a:p>
          <a:p>
            <a:r>
              <a:rPr lang="en-US" dirty="0" smtClean="0"/>
              <a:t>Soil Physics</a:t>
            </a:r>
          </a:p>
          <a:p>
            <a:r>
              <a:rPr lang="en-US" dirty="0" smtClean="0"/>
              <a:t>Wetland Soils</a:t>
            </a:r>
          </a:p>
          <a:p>
            <a:r>
              <a:rPr lang="en-US" dirty="0" smtClean="0"/>
              <a:t>Consulting Soil Scientists</a:t>
            </a:r>
          </a:p>
        </p:txBody>
      </p:sp>
      <p:sp>
        <p:nvSpPr>
          <p:cNvPr id="5" name="TextBox 4"/>
          <p:cNvSpPr txBox="1"/>
          <p:nvPr/>
        </p:nvSpPr>
        <p:spPr>
          <a:xfrm>
            <a:off x="457200" y="1752600"/>
            <a:ext cx="8229600" cy="523220"/>
          </a:xfrm>
          <a:prstGeom prst="rect">
            <a:avLst/>
          </a:prstGeom>
          <a:noFill/>
        </p:spPr>
        <p:txBody>
          <a:bodyPr wrap="square" rtlCol="0">
            <a:spAutoFit/>
          </a:bodyPr>
          <a:lstStyle/>
          <a:p>
            <a:pPr>
              <a:buNone/>
            </a:pPr>
            <a:r>
              <a:rPr lang="en-US" sz="2800" dirty="0" smtClean="0"/>
              <a:t>SSSA Divisions of Interest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Explore Job Opportunities</a:t>
            </a:r>
          </a:p>
          <a:p>
            <a:pPr lvl="1"/>
            <a:r>
              <a:rPr lang="en-US" dirty="0" smtClean="0"/>
              <a:t>Free Resume Posting for members</a:t>
            </a:r>
          </a:p>
          <a:p>
            <a:pPr lvl="1"/>
            <a:r>
              <a:rPr lang="en-US" dirty="0" smtClean="0"/>
              <a:t>Job Postings by Employers</a:t>
            </a:r>
          </a:p>
          <a:p>
            <a:pPr lvl="1"/>
            <a:r>
              <a:rPr lang="en-US" dirty="0" smtClean="0"/>
              <a:t>Online job and graduate school postings at the Annual Meetings</a:t>
            </a:r>
          </a:p>
          <a:p>
            <a:pPr lvl="1"/>
            <a:r>
              <a:rPr lang="en-US" dirty="0" smtClean="0"/>
              <a:t>Annual Meeting job interviews </a:t>
            </a:r>
            <a:br>
              <a:rPr lang="en-US" dirty="0" smtClean="0"/>
            </a:br>
            <a:r>
              <a:rPr lang="en-US" dirty="0" smtClean="0"/>
              <a:t>at the Career Placement Center</a:t>
            </a:r>
          </a:p>
          <a:p>
            <a:pPr lvl="1">
              <a:buNone/>
            </a:pPr>
            <a:endParaRPr lang="en-US" dirty="0"/>
          </a:p>
        </p:txBody>
      </p:sp>
      <p:pic>
        <p:nvPicPr>
          <p:cNvPr id="3" name="Picture 2" descr="Career1.jpg"/>
          <p:cNvPicPr>
            <a:picLocks noChangeAspect="1"/>
          </p:cNvPicPr>
          <p:nvPr/>
        </p:nvPicPr>
        <p:blipFill>
          <a:blip r:embed="rId3" cstate="print"/>
          <a:stretch>
            <a:fillRect/>
          </a:stretch>
        </p:blipFill>
        <p:spPr>
          <a:xfrm>
            <a:off x="6324600" y="4800600"/>
            <a:ext cx="2139696" cy="160934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dirty="0" smtClean="0"/>
              <a:t>Career Resources and Awards</a:t>
            </a:r>
          </a:p>
          <a:p>
            <a:pPr lvl="1"/>
            <a:r>
              <a:rPr lang="en-US" dirty="0" smtClean="0"/>
              <a:t>Over $225,000 in Awards, </a:t>
            </a:r>
            <a:br>
              <a:rPr lang="en-US" dirty="0" smtClean="0"/>
            </a:br>
            <a:r>
              <a:rPr lang="en-US" dirty="0" smtClean="0"/>
              <a:t>Scholarships and Fellowships</a:t>
            </a:r>
          </a:p>
          <a:p>
            <a:pPr lvl="1"/>
            <a:r>
              <a:rPr lang="en-US" dirty="0" smtClean="0"/>
              <a:t>Golden Opportunity Scholars</a:t>
            </a:r>
          </a:p>
          <a:p>
            <a:pPr lvl="1"/>
            <a:r>
              <a:rPr lang="en-US" dirty="0" smtClean="0"/>
              <a:t>Internships</a:t>
            </a:r>
          </a:p>
          <a:p>
            <a:pPr lvl="2"/>
            <a:r>
              <a:rPr lang="en-US" dirty="0" smtClean="0"/>
              <a:t>Communications (Headquarters)</a:t>
            </a:r>
          </a:p>
          <a:p>
            <a:pPr lvl="1"/>
            <a:r>
              <a:rPr lang="en-US" dirty="0" smtClean="0"/>
              <a:t>Online Career Resources and Tools</a:t>
            </a:r>
            <a:endParaRPr lang="en-US" dirty="0"/>
          </a:p>
        </p:txBody>
      </p:sp>
      <p:pic>
        <p:nvPicPr>
          <p:cNvPr id="3" name="Picture 2" descr="Golden Opportunity_Color.tif"/>
          <p:cNvPicPr>
            <a:picLocks noChangeAspect="1"/>
          </p:cNvPicPr>
          <p:nvPr/>
        </p:nvPicPr>
        <p:blipFill>
          <a:blip r:embed="rId3" cstate="print"/>
          <a:stretch>
            <a:fillRect/>
          </a:stretch>
        </p:blipFill>
        <p:spPr>
          <a:xfrm>
            <a:off x="6553200" y="2209800"/>
            <a:ext cx="1828800" cy="16002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a:buNone/>
            </a:pPr>
            <a:r>
              <a:rPr lang="en-US" dirty="0" smtClean="0"/>
              <a:t>Student Activities</a:t>
            </a:r>
          </a:p>
          <a:p>
            <a:pPr>
              <a:spcBef>
                <a:spcPct val="40000"/>
              </a:spcBef>
              <a:buClr>
                <a:schemeClr val="tx1"/>
              </a:buClr>
              <a:defRPr/>
            </a:pPr>
            <a:r>
              <a:rPr lang="en-US" sz="2400" dirty="0" smtClean="0"/>
              <a:t>Students of Agronomy, Soils, and Environmental Sciences – 400+ members</a:t>
            </a:r>
          </a:p>
          <a:p>
            <a:pPr lvl="1">
              <a:spcBef>
                <a:spcPct val="40000"/>
              </a:spcBef>
              <a:buClr>
                <a:schemeClr val="tx1"/>
              </a:buClr>
              <a:defRPr/>
            </a:pPr>
            <a:r>
              <a:rPr lang="en-US" sz="1800" dirty="0" smtClean="0"/>
              <a:t>Annual Meeting Program</a:t>
            </a:r>
          </a:p>
          <a:p>
            <a:pPr lvl="1">
              <a:spcBef>
                <a:spcPct val="40000"/>
              </a:spcBef>
              <a:buClr>
                <a:schemeClr val="tx1"/>
              </a:buClr>
              <a:defRPr/>
            </a:pPr>
            <a:r>
              <a:rPr lang="en-US" sz="1800" dirty="0" smtClean="0"/>
              <a:t>Poster and Oral Competitions</a:t>
            </a:r>
          </a:p>
          <a:p>
            <a:pPr lvl="1">
              <a:spcBef>
                <a:spcPct val="40000"/>
              </a:spcBef>
              <a:buClr>
                <a:schemeClr val="tx1"/>
              </a:buClr>
              <a:defRPr/>
            </a:pPr>
            <a:r>
              <a:rPr lang="en-US" sz="1800" dirty="0" smtClean="0"/>
              <a:t>Student Leadership</a:t>
            </a:r>
          </a:p>
          <a:p>
            <a:pPr lvl="1">
              <a:spcBef>
                <a:spcPct val="40000"/>
              </a:spcBef>
              <a:buClr>
                <a:schemeClr val="tx1"/>
              </a:buClr>
              <a:defRPr/>
            </a:pPr>
            <a:r>
              <a:rPr lang="en-US" sz="1800" dirty="0" smtClean="0"/>
              <a:t>Golden Opportunity Scholars Program</a:t>
            </a:r>
          </a:p>
          <a:p>
            <a:pPr>
              <a:spcBef>
                <a:spcPct val="40000"/>
              </a:spcBef>
              <a:buClr>
                <a:schemeClr val="tx1"/>
              </a:buClr>
              <a:defRPr/>
            </a:pPr>
            <a:r>
              <a:rPr lang="en-US" sz="2400" dirty="0" smtClean="0"/>
              <a:t>Graduate Students – 1400+ members</a:t>
            </a:r>
          </a:p>
          <a:p>
            <a:pPr lvl="1">
              <a:spcBef>
                <a:spcPct val="40000"/>
              </a:spcBef>
              <a:buClr>
                <a:schemeClr val="tx1"/>
              </a:buClr>
              <a:defRPr/>
            </a:pPr>
            <a:r>
              <a:rPr lang="en-US" sz="1800" dirty="0" smtClean="0"/>
              <a:t>Sub-Committee of Membership Committee</a:t>
            </a:r>
          </a:p>
          <a:p>
            <a:pPr lvl="1">
              <a:spcBef>
                <a:spcPct val="40000"/>
              </a:spcBef>
              <a:buClr>
                <a:schemeClr val="tx1"/>
              </a:buClr>
              <a:defRPr/>
            </a:pPr>
            <a:r>
              <a:rPr lang="en-US" sz="1800" dirty="0" smtClean="0"/>
              <a:t>Annual Meetings – division student competitions</a:t>
            </a:r>
          </a:p>
          <a:p>
            <a:pPr lvl="1">
              <a:spcBef>
                <a:spcPct val="40000"/>
              </a:spcBef>
              <a:buClr>
                <a:schemeClr val="tx1"/>
              </a:buClr>
              <a:defRPr/>
            </a:pPr>
            <a:r>
              <a:rPr lang="en-US" sz="1800" dirty="0" smtClean="0"/>
              <a:t>Branch Meetings – student competitions-oral &amp; poster</a:t>
            </a:r>
          </a:p>
          <a:p>
            <a:pPr lvl="1">
              <a:spcBef>
                <a:spcPct val="40000"/>
              </a:spcBef>
              <a:buClr>
                <a:schemeClr val="tx1"/>
              </a:buClr>
              <a:defRPr/>
            </a:pPr>
            <a:r>
              <a:rPr lang="en-US" sz="1800" dirty="0" smtClean="0"/>
              <a:t>Awards (fellowships, internships, etc.)</a:t>
            </a:r>
            <a:endParaRPr lang="en-US" sz="1800" dirty="0" smtClean="0">
              <a:effectLst>
                <a:outerShdw blurRad="38100" dist="38100" dir="2700000" algn="tl">
                  <a:srgbClr val="FFFFFF"/>
                </a:outerShdw>
              </a:effectLst>
            </a:endParaRPr>
          </a:p>
          <a:p>
            <a:pPr>
              <a:buNone/>
            </a:pPr>
            <a:endParaRPr lang="en-US" dirty="0"/>
          </a:p>
        </p:txBody>
      </p:sp>
      <p:pic>
        <p:nvPicPr>
          <p:cNvPr id="3" name="Picture 2" descr="Home on the Range.jpg"/>
          <p:cNvPicPr>
            <a:picLocks noChangeAspect="1"/>
          </p:cNvPicPr>
          <p:nvPr/>
        </p:nvPicPr>
        <p:blipFill>
          <a:blip r:embed="rId3" cstate="print"/>
          <a:srcRect b="13651"/>
          <a:stretch>
            <a:fillRect/>
          </a:stretch>
        </p:blipFill>
        <p:spPr>
          <a:xfrm>
            <a:off x="5943600" y="3200400"/>
            <a:ext cx="2924222" cy="165811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229600" cy="4572000"/>
          </a:xfrm>
        </p:spPr>
        <p:txBody>
          <a:bodyPr>
            <a:normAutofit fontScale="85000" lnSpcReduction="20000"/>
          </a:bodyPr>
          <a:lstStyle/>
          <a:p>
            <a:pPr>
              <a:buNone/>
            </a:pPr>
            <a:r>
              <a:rPr lang="en-US" dirty="0" smtClean="0"/>
              <a:t>Certification</a:t>
            </a:r>
          </a:p>
          <a:p>
            <a:pPr marL="0" lvl="1" indent="0">
              <a:buNone/>
            </a:pPr>
            <a:r>
              <a:rPr lang="en-US" dirty="0" smtClean="0"/>
              <a:t>The benchmark of professionalism and a voluntary</a:t>
            </a:r>
          </a:p>
          <a:p>
            <a:pPr marL="0" lvl="1" indent="0">
              <a:buNone/>
            </a:pPr>
            <a:r>
              <a:rPr lang="en-US" dirty="0" smtClean="0"/>
              <a:t>professional enhancement to a person's career </a:t>
            </a:r>
          </a:p>
          <a:p>
            <a:pPr marL="0" lvl="1" indent="0">
              <a:buNone/>
            </a:pPr>
            <a:r>
              <a:rPr lang="en-US" dirty="0" smtClean="0"/>
              <a:t>credentials. Certification tells clients, employers, </a:t>
            </a:r>
          </a:p>
          <a:p>
            <a:pPr marL="0" lvl="1" indent="0">
              <a:buNone/>
            </a:pPr>
            <a:r>
              <a:rPr lang="en-US" dirty="0" smtClean="0"/>
              <a:t>and the public that you are serious about what you </a:t>
            </a:r>
          </a:p>
          <a:p>
            <a:pPr marL="0" lvl="1" indent="0">
              <a:buNone/>
            </a:pPr>
            <a:r>
              <a:rPr lang="en-US" dirty="0" smtClean="0"/>
              <a:t>do as a professional.</a:t>
            </a:r>
          </a:p>
          <a:p>
            <a:pPr lvl="1"/>
            <a:r>
              <a:rPr lang="en-US" dirty="0" smtClean="0"/>
              <a:t>Certified Crop Advisor (CCA)</a:t>
            </a:r>
          </a:p>
          <a:p>
            <a:pPr lvl="2"/>
            <a:r>
              <a:rPr lang="en-US" dirty="0" smtClean="0"/>
              <a:t>US, Canada, India, Mexico (starting 2012)</a:t>
            </a:r>
          </a:p>
          <a:p>
            <a:pPr lvl="2"/>
            <a:r>
              <a:rPr lang="en-US" dirty="0" smtClean="0"/>
              <a:t>Future Locations: Argentina</a:t>
            </a:r>
          </a:p>
          <a:p>
            <a:pPr lvl="1"/>
            <a:r>
              <a:rPr lang="en-US" dirty="0" smtClean="0"/>
              <a:t>Certified Professional Agronomist (</a:t>
            </a:r>
            <a:r>
              <a:rPr lang="en-US" dirty="0" err="1" smtClean="0"/>
              <a:t>CPAg</a:t>
            </a:r>
            <a:r>
              <a:rPr lang="en-US" dirty="0" smtClean="0"/>
              <a:t>) –</a:t>
            </a:r>
            <a:br>
              <a:rPr lang="en-US" dirty="0" smtClean="0"/>
            </a:br>
            <a:r>
              <a:rPr lang="en-US" dirty="0" smtClean="0"/>
              <a:t>a specialty of the CCA program</a:t>
            </a:r>
          </a:p>
          <a:p>
            <a:pPr lvl="1"/>
            <a:r>
              <a:rPr lang="en-US" dirty="0" smtClean="0"/>
              <a:t>Certified Professional Soil Scientist (CPSS)</a:t>
            </a:r>
          </a:p>
        </p:txBody>
      </p:sp>
      <p:pic>
        <p:nvPicPr>
          <p:cNvPr id="3" name="Picture 2" descr="Cert2.jpg"/>
          <p:cNvPicPr>
            <a:picLocks noChangeAspect="1"/>
          </p:cNvPicPr>
          <p:nvPr/>
        </p:nvPicPr>
        <p:blipFill>
          <a:blip r:embed="rId3" cstate="print"/>
          <a:stretch>
            <a:fillRect/>
          </a:stretch>
        </p:blipFill>
        <p:spPr>
          <a:xfrm>
            <a:off x="6553200" y="4191000"/>
            <a:ext cx="2298192" cy="1645920"/>
          </a:xfrm>
          <a:prstGeom prst="rect">
            <a:avLst/>
          </a:prstGeom>
        </p:spPr>
      </p:pic>
      <p:pic>
        <p:nvPicPr>
          <p:cNvPr id="4" name="Picture 3" descr="Cert1.jpg"/>
          <p:cNvPicPr>
            <a:picLocks noChangeAspect="1"/>
          </p:cNvPicPr>
          <p:nvPr/>
        </p:nvPicPr>
        <p:blipFill>
          <a:blip r:embed="rId4" cstate="print"/>
          <a:stretch>
            <a:fillRect/>
          </a:stretch>
        </p:blipFill>
        <p:spPr>
          <a:xfrm>
            <a:off x="7086600" y="1600200"/>
            <a:ext cx="1808763" cy="27432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229600" cy="4191000"/>
          </a:xfrm>
        </p:spPr>
        <p:txBody>
          <a:bodyPr>
            <a:normAutofit lnSpcReduction="10000"/>
          </a:bodyPr>
          <a:lstStyle/>
          <a:p>
            <a:pPr>
              <a:buNone/>
            </a:pPr>
            <a:r>
              <a:rPr lang="en-US" dirty="0" smtClean="0"/>
              <a:t>Science Policy Efforts</a:t>
            </a:r>
          </a:p>
          <a:p>
            <a:pPr lvl="1"/>
            <a:r>
              <a:rPr lang="en-US" dirty="0" smtClean="0"/>
              <a:t>Congressional Visit Days</a:t>
            </a:r>
          </a:p>
          <a:p>
            <a:pPr lvl="1"/>
            <a:r>
              <a:rPr lang="en-US" dirty="0" smtClean="0"/>
              <a:t>Congressional Soils Caucus (SSSA)</a:t>
            </a:r>
          </a:p>
          <a:p>
            <a:pPr lvl="1"/>
            <a:r>
              <a:rPr lang="en-US" dirty="0" smtClean="0"/>
              <a:t>Core constituent Scientist Teams</a:t>
            </a:r>
          </a:p>
          <a:p>
            <a:pPr lvl="1"/>
            <a:r>
              <a:rPr lang="en-US" dirty="0" smtClean="0"/>
              <a:t>Congressional Science Fellows</a:t>
            </a:r>
          </a:p>
          <a:p>
            <a:pPr lvl="1"/>
            <a:r>
              <a:rPr lang="en-US" dirty="0" smtClean="0"/>
              <a:t>Interns</a:t>
            </a:r>
          </a:p>
          <a:p>
            <a:pPr lvl="1"/>
            <a:r>
              <a:rPr lang="en-US" dirty="0" smtClean="0"/>
              <a:t>Current Issues:  climate change, C sequestration, environment, energy, </a:t>
            </a:r>
            <a:r>
              <a:rPr lang="en-US" dirty="0" err="1" smtClean="0"/>
              <a:t>agroecosystems</a:t>
            </a:r>
            <a:r>
              <a:rPr lang="en-US" dirty="0" smtClean="0"/>
              <a:t>, frontier science, global hunger …</a:t>
            </a:r>
            <a:endParaRPr lang="en-US" dirty="0"/>
          </a:p>
        </p:txBody>
      </p:sp>
      <p:pic>
        <p:nvPicPr>
          <p:cNvPr id="4" name="Picture 3" descr="Rebecca McCulley and Ben Chandler .JPG"/>
          <p:cNvPicPr>
            <a:picLocks noChangeAspect="1"/>
          </p:cNvPicPr>
          <p:nvPr/>
        </p:nvPicPr>
        <p:blipFill>
          <a:blip r:embed="rId3" cstate="print"/>
          <a:stretch>
            <a:fillRect/>
          </a:stretch>
        </p:blipFill>
        <p:spPr>
          <a:xfrm>
            <a:off x="6629400" y="2209800"/>
            <a:ext cx="2023353" cy="164592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buNone/>
            </a:pPr>
            <a:r>
              <a:rPr lang="en-US" dirty="0" smtClean="0"/>
              <a:t>Informing Science Policy</a:t>
            </a:r>
          </a:p>
          <a:p>
            <a:pPr lvl="1"/>
            <a:r>
              <a:rPr lang="en-US" dirty="0" smtClean="0"/>
              <a:t>Congress </a:t>
            </a:r>
          </a:p>
          <a:p>
            <a:pPr lvl="1"/>
            <a:r>
              <a:rPr lang="en-US" dirty="0" smtClean="0"/>
              <a:t>White House (OSTP, PCAST)</a:t>
            </a:r>
          </a:p>
          <a:p>
            <a:pPr lvl="1"/>
            <a:r>
              <a:rPr lang="en-US" dirty="0" smtClean="0"/>
              <a:t>Agencies (USDA, USGS, EPA, NSF, NASA, NOAA, DOE, DOD)</a:t>
            </a:r>
          </a:p>
          <a:p>
            <a:pPr lvl="2"/>
            <a:r>
              <a:rPr lang="en-US" dirty="0" smtClean="0"/>
              <a:t>Seek federal funding for agronomic, crop and soil sciences</a:t>
            </a:r>
          </a:p>
          <a:p>
            <a:pPr lvl="2"/>
            <a:r>
              <a:rPr lang="en-US" dirty="0" smtClean="0"/>
              <a:t>Advocate for our sciences funded through USDA, NSF, DOE, NASA, NOAA and other agencies</a:t>
            </a:r>
          </a:p>
          <a:p>
            <a:pPr lvl="2"/>
            <a:r>
              <a:rPr lang="en-US" dirty="0" smtClean="0"/>
              <a:t>Coalitions, Commodity Groups, etc.</a:t>
            </a:r>
          </a:p>
          <a:p>
            <a:pPr lvl="1"/>
            <a:endParaRPr lang="en-US" dirty="0" smtClean="0"/>
          </a:p>
          <a:p>
            <a:pPr lvl="1"/>
            <a:endParaRPr lang="en-US" dirty="0" smtClean="0"/>
          </a:p>
          <a:p>
            <a:pPr lvl="1"/>
            <a:endParaRPr lang="en-US" dirty="0"/>
          </a:p>
        </p:txBody>
      </p:sp>
      <p:pic>
        <p:nvPicPr>
          <p:cNvPr id="3" name="Picture 2" descr="Capital.jpg"/>
          <p:cNvPicPr>
            <a:picLocks noChangeAspect="1"/>
          </p:cNvPicPr>
          <p:nvPr/>
        </p:nvPicPr>
        <p:blipFill>
          <a:blip r:embed="rId3" cstate="print"/>
          <a:stretch>
            <a:fillRect/>
          </a:stretch>
        </p:blipFill>
        <p:spPr>
          <a:xfrm>
            <a:off x="6324600" y="1981200"/>
            <a:ext cx="2066925" cy="154305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a:buNone/>
              <a:defRPr/>
            </a:pPr>
            <a:r>
              <a:rPr lang="en-US" dirty="0" smtClean="0"/>
              <a:t>Member Benefits</a:t>
            </a:r>
          </a:p>
          <a:p>
            <a:pPr>
              <a:defRPr/>
            </a:pPr>
            <a:r>
              <a:rPr lang="en-US" dirty="0" smtClean="0"/>
              <a:t>Monthly </a:t>
            </a:r>
            <a:r>
              <a:rPr lang="en-US" i="1" dirty="0" smtClean="0"/>
              <a:t>CSA News </a:t>
            </a:r>
            <a:r>
              <a:rPr lang="en-US" dirty="0" smtClean="0"/>
              <a:t>magazine</a:t>
            </a:r>
          </a:p>
          <a:p>
            <a:pPr>
              <a:defRPr/>
            </a:pPr>
            <a:r>
              <a:rPr lang="en-US" dirty="0" smtClean="0"/>
              <a:t>Discounts on subscriptions and books</a:t>
            </a:r>
          </a:p>
          <a:p>
            <a:pPr>
              <a:defRPr/>
            </a:pPr>
            <a:r>
              <a:rPr lang="en-US" dirty="0" smtClean="0"/>
              <a:t>Access to the Membership Directory</a:t>
            </a:r>
          </a:p>
          <a:p>
            <a:pPr>
              <a:defRPr/>
            </a:pPr>
            <a:r>
              <a:rPr lang="en-US" dirty="0" smtClean="0"/>
              <a:t>Access to the Scientific Expertise Directory</a:t>
            </a:r>
          </a:p>
          <a:p>
            <a:pPr>
              <a:defRPr/>
            </a:pPr>
            <a:r>
              <a:rPr lang="en-US" dirty="0" smtClean="0"/>
              <a:t>Biweekly e-newsletters – Newsflash and Science Policy Report</a:t>
            </a:r>
          </a:p>
          <a:p>
            <a:pPr>
              <a:defRPr/>
            </a:pPr>
            <a:r>
              <a:rPr lang="en-US" dirty="0" smtClean="0"/>
              <a:t>Opportunity to present poster and oral papers in divisions at the Annual Meetings</a:t>
            </a:r>
          </a:p>
          <a:p>
            <a:pPr>
              <a:defRPr/>
            </a:pPr>
            <a:r>
              <a:rPr lang="en-US" dirty="0" smtClean="0"/>
              <a:t>Free online posting of your resume</a:t>
            </a:r>
          </a:p>
          <a:p>
            <a:pPr>
              <a:defRPr/>
            </a:pPr>
            <a:r>
              <a:rPr lang="en-US" dirty="0" smtClean="0"/>
              <a:t>Membership in Communities/Divisions of Interest (in those Societies in which you hold membership)</a:t>
            </a:r>
          </a:p>
          <a:p>
            <a:pPr>
              <a:defRPr/>
            </a:pPr>
            <a:r>
              <a:rPr lang="en-US" dirty="0" smtClean="0"/>
              <a:t>Discounts on meeting registrations</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8229600" cy="4221163"/>
          </a:xfrm>
        </p:spPr>
        <p:txBody>
          <a:bodyPr>
            <a:normAutofit fontScale="92500" lnSpcReduction="20000"/>
          </a:bodyPr>
          <a:lstStyle/>
          <a:p>
            <a:pPr algn="ctr">
              <a:buNone/>
            </a:pPr>
            <a:r>
              <a:rPr lang="en-US" dirty="0" smtClean="0"/>
              <a:t>American Society of Agronomy</a:t>
            </a:r>
          </a:p>
          <a:p>
            <a:pPr algn="ctr">
              <a:buNone/>
            </a:pPr>
            <a:r>
              <a:rPr lang="en-US" dirty="0" smtClean="0"/>
              <a:t>Crop Science Society of America</a:t>
            </a:r>
          </a:p>
          <a:p>
            <a:pPr algn="ctr">
              <a:buNone/>
            </a:pPr>
            <a:r>
              <a:rPr lang="en-US" dirty="0" smtClean="0"/>
              <a:t>Soil Science Society of America</a:t>
            </a:r>
          </a:p>
          <a:p>
            <a:pPr algn="ctr">
              <a:buNone/>
            </a:pPr>
            <a:endParaRPr lang="en-US" sz="2000" dirty="0" smtClean="0"/>
          </a:p>
          <a:p>
            <a:pPr marL="0" indent="0">
              <a:buNone/>
            </a:pPr>
            <a:r>
              <a:rPr lang="en-US" dirty="0" smtClean="0"/>
              <a:t>Three autonomous Societies, united together, by a shared commitment to the conservation and wise use of natural resources to produce food, feed, fiber, forage , and pharmaceutical crops while maintaining and improving the environment through wise land management.</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defRPr/>
            </a:pPr>
            <a:r>
              <a:rPr lang="en-US" dirty="0" smtClean="0"/>
              <a:t>Member Opportunities</a:t>
            </a:r>
          </a:p>
          <a:p>
            <a:pPr>
              <a:defRPr/>
            </a:pPr>
            <a:r>
              <a:rPr lang="en-US" dirty="0" smtClean="0"/>
              <a:t>Awards, Scholarships, Fellowships</a:t>
            </a:r>
          </a:p>
          <a:p>
            <a:pPr>
              <a:defRPr/>
            </a:pPr>
            <a:r>
              <a:rPr lang="en-US" dirty="0" smtClean="0"/>
              <a:t>Volunteer for Society Activities</a:t>
            </a:r>
          </a:p>
          <a:p>
            <a:pPr>
              <a:defRPr/>
            </a:pPr>
            <a:r>
              <a:rPr lang="en-US" dirty="0" smtClean="0"/>
              <a:t>Participate in Science Policy Activities</a:t>
            </a:r>
          </a:p>
          <a:p>
            <a:pPr>
              <a:defRPr/>
            </a:pPr>
            <a:r>
              <a:rPr lang="en-US" dirty="0" smtClean="0"/>
              <a:t>Supporting the Profession &amp; K-12 Activities</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Leadership Opportunities</a:t>
            </a:r>
          </a:p>
          <a:p>
            <a:pPr lvl="1"/>
            <a:r>
              <a:rPr lang="en-US" dirty="0" smtClean="0"/>
              <a:t>Committees</a:t>
            </a:r>
          </a:p>
          <a:p>
            <a:pPr lvl="1"/>
            <a:r>
              <a:rPr lang="en-US" dirty="0" smtClean="0"/>
              <a:t>Task Forces</a:t>
            </a:r>
          </a:p>
          <a:p>
            <a:pPr lvl="1"/>
            <a:r>
              <a:rPr lang="en-US" dirty="0" smtClean="0"/>
              <a:t>Divisions</a:t>
            </a:r>
          </a:p>
          <a:p>
            <a:pPr lvl="1"/>
            <a:r>
              <a:rPr lang="en-US" dirty="0" smtClean="0"/>
              <a:t>Editorial Boards</a:t>
            </a:r>
          </a:p>
          <a:p>
            <a:pPr lvl="1"/>
            <a:r>
              <a:rPr lang="en-US" dirty="0" smtClean="0"/>
              <a:t>Boards of Directors</a:t>
            </a:r>
          </a:p>
          <a:p>
            <a:pPr lvl="1"/>
            <a:r>
              <a:rPr lang="en-US" dirty="0" smtClean="0"/>
              <a:t>Leadership Development Workshops</a:t>
            </a:r>
            <a:endParaRPr lang="en-US" dirty="0"/>
          </a:p>
        </p:txBody>
      </p:sp>
      <p:pic>
        <p:nvPicPr>
          <p:cNvPr id="3" name="Picture 2" descr="Balser-presentation.jpg"/>
          <p:cNvPicPr>
            <a:picLocks noChangeAspect="1"/>
          </p:cNvPicPr>
          <p:nvPr/>
        </p:nvPicPr>
        <p:blipFill>
          <a:blip r:embed="rId3" cstate="print"/>
          <a:stretch>
            <a:fillRect/>
          </a:stretch>
        </p:blipFill>
        <p:spPr>
          <a:xfrm>
            <a:off x="5334000" y="2362200"/>
            <a:ext cx="3295650" cy="237686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p:txBody>
          <a:bodyPr>
            <a:normAutofit fontScale="92500"/>
          </a:bodyPr>
          <a:lstStyle/>
          <a:p>
            <a:pPr marL="0" indent="0">
              <a:buNone/>
              <a:defRPr/>
            </a:pPr>
            <a:r>
              <a:rPr lang="en-US" dirty="0" smtClean="0">
                <a:effectLst>
                  <a:outerShdw blurRad="38100" dist="38100" dir="2700000" algn="tl">
                    <a:srgbClr val="FFFFFF"/>
                  </a:outerShdw>
                </a:effectLst>
              </a:rPr>
              <a:t>I am trying to do anything that I can to give back to the Societies because the Societies have helped my career a lot.  I present research at meetings, write in the journals, review manuscripts and participate on several committees.</a:t>
            </a:r>
            <a:endParaRPr lang="en-US" sz="2400" i="1" dirty="0" smtClean="0"/>
          </a:p>
          <a:p>
            <a:pPr algn="r">
              <a:buNone/>
              <a:defRPr/>
            </a:pPr>
            <a:r>
              <a:rPr lang="en-US" sz="2400" i="1" dirty="0" err="1" smtClean="0"/>
              <a:t>Palle</a:t>
            </a:r>
            <a:r>
              <a:rPr lang="en-US" sz="2400" i="1" dirty="0" smtClean="0"/>
              <a:t> Pedersen</a:t>
            </a:r>
          </a:p>
          <a:p>
            <a:pPr algn="r">
              <a:buNone/>
              <a:defRPr/>
            </a:pPr>
            <a:r>
              <a:rPr lang="en-US" sz="2400" i="1" dirty="0" err="1" smtClean="0"/>
              <a:t>Syngenta</a:t>
            </a:r>
            <a:endParaRPr lang="en-US" dirty="0"/>
          </a:p>
        </p:txBody>
      </p:sp>
      <p:pic>
        <p:nvPicPr>
          <p:cNvPr id="4" name="Picture 4" descr="Palle11"/>
          <p:cNvPicPr>
            <a:picLocks noGrp="1" noChangeAspect="1" noChangeArrowheads="1"/>
          </p:cNvPicPr>
          <p:nvPr>
            <p:ph sz="half" idx="1"/>
          </p:nvPr>
        </p:nvPicPr>
        <p:blipFill>
          <a:blip r:embed="rId3" cstate="print"/>
          <a:srcRect/>
          <a:stretch>
            <a:fillRect/>
          </a:stretch>
        </p:blipFill>
        <p:spPr>
          <a:xfrm>
            <a:off x="914400" y="2209800"/>
            <a:ext cx="2552926" cy="3403902"/>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buNone/>
            </a:pPr>
            <a:r>
              <a:rPr lang="en-US" dirty="0" smtClean="0"/>
              <a:t>Support the Professions</a:t>
            </a:r>
          </a:p>
          <a:p>
            <a:pPr>
              <a:buNone/>
            </a:pPr>
            <a:r>
              <a:rPr lang="en-US" dirty="0" smtClean="0"/>
              <a:t>SSSA K-12 Committee  </a:t>
            </a:r>
          </a:p>
          <a:p>
            <a:pPr>
              <a:buNone/>
            </a:pPr>
            <a:r>
              <a:rPr lang="en-US" dirty="0" smtClean="0"/>
              <a:t>(www.soils.org/lessons)</a:t>
            </a:r>
          </a:p>
          <a:p>
            <a:pPr lvl="1"/>
            <a:r>
              <a:rPr lang="en-US" dirty="0" smtClean="0"/>
              <a:t>Teacher Resources</a:t>
            </a:r>
          </a:p>
          <a:p>
            <a:pPr lvl="1"/>
            <a:r>
              <a:rPr lang="en-US" dirty="0" smtClean="0"/>
              <a:t>Book Development</a:t>
            </a:r>
          </a:p>
          <a:p>
            <a:pPr lvl="1"/>
            <a:r>
              <a:rPr lang="en-US" dirty="0" smtClean="0"/>
              <a:t>Curricula and Workshop Development</a:t>
            </a:r>
          </a:p>
          <a:p>
            <a:pPr lvl="2"/>
            <a:endParaRPr lang="en-US" dirty="0" smtClean="0"/>
          </a:p>
          <a:p>
            <a:pPr>
              <a:buNone/>
            </a:pPr>
            <a:r>
              <a:rPr lang="en-US" dirty="0" smtClean="0"/>
              <a:t>ASA and CSSA K-12 Committees are developing information</a:t>
            </a:r>
            <a:endParaRPr lang="en-US" dirty="0"/>
          </a:p>
        </p:txBody>
      </p:sp>
      <p:pic>
        <p:nvPicPr>
          <p:cNvPr id="3" name="Picture 2" descr="Soil Sampling.jpg"/>
          <p:cNvPicPr>
            <a:picLocks noChangeAspect="1"/>
          </p:cNvPicPr>
          <p:nvPr/>
        </p:nvPicPr>
        <p:blipFill>
          <a:blip r:embed="rId3" cstate="print"/>
          <a:stretch>
            <a:fillRect/>
          </a:stretch>
        </p:blipFill>
        <p:spPr>
          <a:xfrm>
            <a:off x="5867400" y="1828800"/>
            <a:ext cx="2552700" cy="26670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p:txBody>
          <a:bodyPr>
            <a:normAutofit lnSpcReduction="10000"/>
          </a:bodyPr>
          <a:lstStyle/>
          <a:p>
            <a:pPr>
              <a:buNone/>
            </a:pPr>
            <a:r>
              <a:rPr lang="en-US" dirty="0" smtClean="0"/>
              <a:t>Social Media</a:t>
            </a:r>
          </a:p>
          <a:p>
            <a:pPr lvl="1">
              <a:buNone/>
            </a:pPr>
            <a:r>
              <a:rPr lang="en-US" dirty="0" smtClean="0"/>
              <a:t>   		</a:t>
            </a:r>
            <a:r>
              <a:rPr lang="en-US" b="1" dirty="0" smtClean="0"/>
              <a:t>Twitter</a:t>
            </a:r>
            <a:r>
              <a:rPr lang="en-US" dirty="0" smtClean="0"/>
              <a:t> | @ASA_CSSA_SSSA and @</a:t>
            </a:r>
            <a:r>
              <a:rPr lang="en-US" dirty="0" err="1" smtClean="0"/>
              <a:t>SSSA_Soils</a:t>
            </a:r>
            <a:endParaRPr lang="en-US" dirty="0" smtClean="0"/>
          </a:p>
          <a:p>
            <a:pPr lvl="1">
              <a:buNone/>
            </a:pPr>
            <a:r>
              <a:rPr lang="en-US" dirty="0" smtClean="0"/>
              <a:t>		</a:t>
            </a:r>
          </a:p>
          <a:p>
            <a:pPr lvl="1">
              <a:buNone/>
            </a:pPr>
            <a:r>
              <a:rPr lang="en-US" dirty="0" smtClean="0"/>
              <a:t>		</a:t>
            </a:r>
            <a:r>
              <a:rPr lang="en-US" b="1" dirty="0" smtClean="0"/>
              <a:t>RSS Feeds</a:t>
            </a:r>
            <a:r>
              <a:rPr lang="en-US" dirty="0" smtClean="0"/>
              <a:t> | www.agronomy.org/rss, 	www.crops.org/rss, www.soils.org/rss</a:t>
            </a:r>
          </a:p>
          <a:p>
            <a:pPr lvl="1">
              <a:buNone/>
            </a:pPr>
            <a:r>
              <a:rPr lang="en-US" dirty="0" smtClean="0"/>
              <a:t>		</a:t>
            </a:r>
          </a:p>
          <a:p>
            <a:pPr lvl="1">
              <a:buNone/>
            </a:pPr>
            <a:r>
              <a:rPr lang="en-US" dirty="0" smtClean="0"/>
              <a:t>		</a:t>
            </a:r>
            <a:r>
              <a:rPr lang="en-US" b="1" dirty="0" smtClean="0"/>
              <a:t>Facebook</a:t>
            </a:r>
            <a:r>
              <a:rPr lang="en-US" dirty="0" smtClean="0"/>
              <a:t> | </a:t>
            </a:r>
            <a:r>
              <a:rPr lang="en-US" dirty="0" err="1" smtClean="0"/>
              <a:t>ASA.agronomy</a:t>
            </a:r>
            <a:r>
              <a:rPr lang="en-US" dirty="0" smtClean="0"/>
              <a:t>, </a:t>
            </a:r>
            <a:r>
              <a:rPr lang="en-US" dirty="0" err="1" smtClean="0"/>
              <a:t>CSSA.crops</a:t>
            </a:r>
            <a:r>
              <a:rPr lang="en-US" dirty="0" smtClean="0"/>
              <a:t>,   	</a:t>
            </a:r>
            <a:r>
              <a:rPr lang="en-US" dirty="0" err="1" smtClean="0"/>
              <a:t>SSSA.soils</a:t>
            </a:r>
            <a:r>
              <a:rPr lang="en-US" dirty="0" smtClean="0"/>
              <a:t>., </a:t>
            </a:r>
            <a:r>
              <a:rPr lang="en-US" dirty="0" err="1" smtClean="0"/>
              <a:t>SASES.students</a:t>
            </a:r>
            <a:endParaRPr lang="en-US" dirty="0" smtClean="0"/>
          </a:p>
          <a:p>
            <a:pPr lvl="1"/>
            <a:endParaRPr lang="en-US" dirty="0" smtClean="0"/>
          </a:p>
        </p:txBody>
      </p:sp>
      <p:pic>
        <p:nvPicPr>
          <p:cNvPr id="6" name="Picture 5" descr="twitter-icon.png"/>
          <p:cNvPicPr>
            <a:picLocks noChangeAspect="1"/>
          </p:cNvPicPr>
          <p:nvPr/>
        </p:nvPicPr>
        <p:blipFill>
          <a:blip r:embed="rId3" cstate="print"/>
          <a:stretch>
            <a:fillRect/>
          </a:stretch>
        </p:blipFill>
        <p:spPr>
          <a:xfrm>
            <a:off x="609600" y="2743200"/>
            <a:ext cx="533333" cy="533333"/>
          </a:xfrm>
          <a:prstGeom prst="rect">
            <a:avLst/>
          </a:prstGeom>
        </p:spPr>
      </p:pic>
      <p:pic>
        <p:nvPicPr>
          <p:cNvPr id="7" name="Picture 6" descr="rss.png"/>
          <p:cNvPicPr>
            <a:picLocks noChangeAspect="1"/>
          </p:cNvPicPr>
          <p:nvPr/>
        </p:nvPicPr>
        <p:blipFill>
          <a:blip r:embed="rId4" cstate="print"/>
          <a:stretch>
            <a:fillRect/>
          </a:stretch>
        </p:blipFill>
        <p:spPr>
          <a:xfrm>
            <a:off x="533400" y="3824287"/>
            <a:ext cx="759803" cy="290513"/>
          </a:xfrm>
          <a:prstGeom prst="rect">
            <a:avLst/>
          </a:prstGeom>
        </p:spPr>
      </p:pic>
      <p:pic>
        <p:nvPicPr>
          <p:cNvPr id="8" name="Picture 7" descr="facebook-logo.png"/>
          <p:cNvPicPr>
            <a:picLocks noChangeAspect="1"/>
          </p:cNvPicPr>
          <p:nvPr/>
        </p:nvPicPr>
        <p:blipFill>
          <a:blip r:embed="rId5" cstate="print"/>
          <a:stretch>
            <a:fillRect/>
          </a:stretch>
        </p:blipFill>
        <p:spPr>
          <a:xfrm>
            <a:off x="609600" y="5029200"/>
            <a:ext cx="533333" cy="533333"/>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None/>
            </a:pPr>
            <a:r>
              <a:rPr lang="en-US" dirty="0" smtClean="0"/>
              <a:t>So … Get Involved</a:t>
            </a:r>
          </a:p>
          <a:p>
            <a:pPr lvl="1"/>
            <a:r>
              <a:rPr lang="en-US" dirty="0" smtClean="0"/>
              <a:t>Join the Societies</a:t>
            </a:r>
          </a:p>
          <a:p>
            <a:pPr lvl="1"/>
            <a:r>
              <a:rPr lang="en-US" dirty="0" smtClean="0"/>
              <a:t>Meeting new people</a:t>
            </a:r>
          </a:p>
          <a:p>
            <a:pPr lvl="1"/>
            <a:r>
              <a:rPr lang="en-US" dirty="0" smtClean="0"/>
              <a:t>Broaden professional contacts</a:t>
            </a:r>
          </a:p>
          <a:p>
            <a:pPr lvl="1"/>
            <a:r>
              <a:rPr lang="en-US" dirty="0" smtClean="0"/>
              <a:t>Become professionally involved</a:t>
            </a:r>
          </a:p>
          <a:p>
            <a:pPr lvl="1"/>
            <a:r>
              <a:rPr lang="en-US" dirty="0" smtClean="0"/>
              <a:t>Find a new position</a:t>
            </a:r>
          </a:p>
          <a:p>
            <a:pPr lvl="1"/>
            <a:r>
              <a:rPr lang="en-US" dirty="0" smtClean="0"/>
              <a:t>Advance your career</a:t>
            </a:r>
          </a:p>
          <a:p>
            <a:pPr lvl="1"/>
            <a:r>
              <a:rPr lang="en-US" dirty="0" smtClean="0"/>
              <a:t>Learn new skills</a:t>
            </a:r>
          </a:p>
          <a:p>
            <a:pPr lvl="1"/>
            <a:endParaRPr lang="en-US" dirty="0"/>
          </a:p>
        </p:txBody>
      </p:sp>
      <p:grpSp>
        <p:nvGrpSpPr>
          <p:cNvPr id="5" name="Group 4"/>
          <p:cNvGrpSpPr/>
          <p:nvPr/>
        </p:nvGrpSpPr>
        <p:grpSpPr>
          <a:xfrm>
            <a:off x="5334000" y="2133600"/>
            <a:ext cx="3600982" cy="4227576"/>
            <a:chOff x="5334000" y="2133600"/>
            <a:chExt cx="3600982" cy="4227576"/>
          </a:xfrm>
        </p:grpSpPr>
        <p:pic>
          <p:nvPicPr>
            <p:cNvPr id="3" name="Picture 2" descr="presentation--man.jpg"/>
            <p:cNvPicPr>
              <a:picLocks noChangeAspect="1"/>
            </p:cNvPicPr>
            <p:nvPr/>
          </p:nvPicPr>
          <p:blipFill>
            <a:blip r:embed="rId3" cstate="print"/>
            <a:stretch>
              <a:fillRect/>
            </a:stretch>
          </p:blipFill>
          <p:spPr>
            <a:xfrm>
              <a:off x="6019800" y="2133600"/>
              <a:ext cx="2915182" cy="2438400"/>
            </a:xfrm>
            <a:prstGeom prst="rect">
              <a:avLst/>
            </a:prstGeom>
          </p:spPr>
        </p:pic>
        <p:pic>
          <p:nvPicPr>
            <p:cNvPr id="4" name="Picture 3" descr="Meeting 1.jpg"/>
            <p:cNvPicPr>
              <a:picLocks noChangeAspect="1"/>
            </p:cNvPicPr>
            <p:nvPr/>
          </p:nvPicPr>
          <p:blipFill>
            <a:blip r:embed="rId4" cstate="print"/>
            <a:stretch>
              <a:fillRect/>
            </a:stretch>
          </p:blipFill>
          <p:spPr>
            <a:xfrm>
              <a:off x="5334000" y="4495800"/>
              <a:ext cx="2298192" cy="1865376"/>
            </a:xfrm>
            <a:prstGeom prst="rect">
              <a:avLst/>
            </a:prstGeom>
          </p:spPr>
        </p:pic>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Thank You!</a:t>
            </a:r>
          </a:p>
          <a:p>
            <a:pPr>
              <a:buNone/>
            </a:pPr>
            <a:endParaRPr lang="en-US" dirty="0" smtClean="0"/>
          </a:p>
          <a:p>
            <a:pPr algn="ctr">
              <a:lnSpc>
                <a:spcPct val="150000"/>
              </a:lnSpc>
              <a:buNone/>
            </a:pPr>
            <a:r>
              <a:rPr lang="en-US" dirty="0" smtClean="0"/>
              <a:t>www.agronomy.org</a:t>
            </a:r>
          </a:p>
          <a:p>
            <a:pPr algn="ctr">
              <a:lnSpc>
                <a:spcPct val="150000"/>
              </a:lnSpc>
              <a:buNone/>
            </a:pPr>
            <a:r>
              <a:rPr lang="en-US" dirty="0" smtClean="0"/>
              <a:t>www.crops.org</a:t>
            </a:r>
          </a:p>
          <a:p>
            <a:pPr algn="ctr">
              <a:lnSpc>
                <a:spcPct val="150000"/>
              </a:lnSpc>
              <a:buNone/>
            </a:pPr>
            <a:r>
              <a:rPr lang="en-US" dirty="0" smtClean="0"/>
              <a:t>www.soils.org</a:t>
            </a:r>
          </a:p>
          <a:p>
            <a:pPr>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724400"/>
          </a:xfrm>
        </p:spPr>
        <p:txBody>
          <a:bodyPr>
            <a:normAutofit/>
          </a:bodyPr>
          <a:lstStyle/>
          <a:p>
            <a:pPr>
              <a:buNone/>
            </a:pPr>
            <a:r>
              <a:rPr lang="en-US" b="1" dirty="0" smtClean="0">
                <a:solidFill>
                  <a:srgbClr val="008000"/>
                </a:solidFill>
                <a:latin typeface="Arial" pitchFamily="34" charset="0"/>
                <a:cs typeface="Arial" pitchFamily="34" charset="0"/>
              </a:rPr>
              <a:t>American Society of Agronomy</a:t>
            </a:r>
          </a:p>
          <a:p>
            <a:pPr algn="ctr">
              <a:buNone/>
            </a:pPr>
            <a:r>
              <a:rPr lang="en-US" i="1" dirty="0" smtClean="0">
                <a:solidFill>
                  <a:srgbClr val="008000"/>
                </a:solidFill>
                <a:cs typeface="Arial" pitchFamily="34" charset="0"/>
              </a:rPr>
              <a:t>Agronomy Feeds the World</a:t>
            </a:r>
          </a:p>
          <a:p>
            <a:pPr lvl="1"/>
            <a:r>
              <a:rPr lang="en-US" dirty="0" smtClean="0"/>
              <a:t>7,600+ members and 12,000+ certified (CCA, </a:t>
            </a:r>
            <a:r>
              <a:rPr lang="en-US" dirty="0" err="1" smtClean="0"/>
              <a:t>CPAg</a:t>
            </a:r>
            <a:r>
              <a:rPr lang="en-US" dirty="0" smtClean="0"/>
              <a:t>)</a:t>
            </a:r>
          </a:p>
          <a:p>
            <a:pPr lvl="1"/>
            <a:r>
              <a:rPr lang="en-US" dirty="0" smtClean="0"/>
              <a:t>16% international membership</a:t>
            </a:r>
          </a:p>
          <a:p>
            <a:pPr lvl="1"/>
            <a:r>
              <a:rPr lang="en-US" dirty="0" smtClean="0"/>
              <a:t>Founded in 1907</a:t>
            </a:r>
          </a:p>
          <a:p>
            <a:pPr algn="ctr">
              <a:buNone/>
            </a:pPr>
            <a:endParaRPr lang="en-US" dirty="0" smtClean="0">
              <a:solidFill>
                <a:srgbClr val="008000"/>
              </a:solidFill>
            </a:endParaRPr>
          </a:p>
          <a:p>
            <a:pPr algn="ctr">
              <a:buNone/>
            </a:pPr>
            <a:r>
              <a:rPr lang="en-US" b="1" dirty="0" smtClean="0">
                <a:solidFill>
                  <a:srgbClr val="008000"/>
                </a:solidFill>
              </a:rPr>
              <a:t>www.agronomy.org</a:t>
            </a:r>
          </a:p>
          <a:p>
            <a:pPr lvl="1"/>
            <a:endParaRPr lang="en-US" dirty="0" smtClean="0"/>
          </a:p>
          <a:p>
            <a:pPr lvl="1"/>
            <a:endParaRPr lang="en-US" dirty="0"/>
          </a:p>
        </p:txBody>
      </p:sp>
      <p:pic>
        <p:nvPicPr>
          <p:cNvPr id="4" name="Picture 3" descr="ASA.jpg"/>
          <p:cNvPicPr>
            <a:picLocks noChangeAspect="1"/>
          </p:cNvPicPr>
          <p:nvPr/>
        </p:nvPicPr>
        <p:blipFill>
          <a:blip r:embed="rId3" cstate="print"/>
          <a:stretch>
            <a:fillRect/>
          </a:stretch>
        </p:blipFill>
        <p:spPr>
          <a:xfrm>
            <a:off x="7467600" y="4876800"/>
            <a:ext cx="1262427" cy="10668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81200"/>
            <a:ext cx="8229600" cy="4144963"/>
          </a:xfrm>
        </p:spPr>
        <p:txBody>
          <a:bodyPr/>
          <a:lstStyle/>
          <a:p>
            <a:pPr>
              <a:buNone/>
            </a:pPr>
            <a:r>
              <a:rPr lang="en-US" b="1" dirty="0" smtClean="0">
                <a:solidFill>
                  <a:schemeClr val="tx2">
                    <a:lumMod val="75000"/>
                  </a:schemeClr>
                </a:solidFill>
              </a:rPr>
              <a:t>Crop Science Society of America</a:t>
            </a:r>
          </a:p>
          <a:p>
            <a:pPr algn="ctr">
              <a:buNone/>
            </a:pPr>
            <a:r>
              <a:rPr lang="en-US" i="1" dirty="0" smtClean="0">
                <a:solidFill>
                  <a:schemeClr val="tx2">
                    <a:lumMod val="75000"/>
                  </a:schemeClr>
                </a:solidFill>
                <a:latin typeface="Calibri" pitchFamily="34" charset="0"/>
              </a:rPr>
              <a:t>Plant Science for a Better World</a:t>
            </a:r>
          </a:p>
          <a:p>
            <a:pPr lvl="1"/>
            <a:r>
              <a:rPr lang="en-US" dirty="0" smtClean="0">
                <a:solidFill>
                  <a:schemeClr val="tx2">
                    <a:lumMod val="75000"/>
                  </a:schemeClr>
                </a:solidFill>
              </a:rPr>
              <a:t>5,300+ members</a:t>
            </a:r>
          </a:p>
          <a:p>
            <a:pPr lvl="1"/>
            <a:r>
              <a:rPr lang="en-US" dirty="0" smtClean="0">
                <a:solidFill>
                  <a:schemeClr val="tx2">
                    <a:lumMod val="75000"/>
                  </a:schemeClr>
                </a:solidFill>
              </a:rPr>
              <a:t>17% International</a:t>
            </a:r>
          </a:p>
          <a:p>
            <a:pPr lvl="1"/>
            <a:r>
              <a:rPr lang="en-US" dirty="0" smtClean="0">
                <a:solidFill>
                  <a:schemeClr val="tx2">
                    <a:lumMod val="75000"/>
                  </a:schemeClr>
                </a:solidFill>
              </a:rPr>
              <a:t>Founded in 1955</a:t>
            </a:r>
          </a:p>
          <a:p>
            <a:pPr lvl="1"/>
            <a:endParaRPr lang="en-US" dirty="0">
              <a:solidFill>
                <a:schemeClr val="tx2">
                  <a:lumMod val="75000"/>
                </a:schemeClr>
              </a:solidFill>
            </a:endParaRPr>
          </a:p>
          <a:p>
            <a:pPr lvl="1" algn="ctr">
              <a:buNone/>
            </a:pPr>
            <a:r>
              <a:rPr lang="en-US" b="1" dirty="0" smtClean="0">
                <a:solidFill>
                  <a:schemeClr val="tx2">
                    <a:lumMod val="75000"/>
                  </a:schemeClr>
                </a:solidFill>
              </a:rPr>
              <a:t>www.crops.org</a:t>
            </a:r>
          </a:p>
          <a:p>
            <a:pPr>
              <a:buNone/>
            </a:pPr>
            <a:endParaRPr lang="en-US" dirty="0">
              <a:solidFill>
                <a:schemeClr val="tx2">
                  <a:lumMod val="75000"/>
                </a:schemeClr>
              </a:solidFill>
              <a:latin typeface="Edwardian Script ITC" pitchFamily="66" charset="0"/>
            </a:endParaRPr>
          </a:p>
        </p:txBody>
      </p:sp>
      <p:pic>
        <p:nvPicPr>
          <p:cNvPr id="3" name="Picture 2" descr="CSSA.jpg"/>
          <p:cNvPicPr>
            <a:picLocks noChangeAspect="1"/>
          </p:cNvPicPr>
          <p:nvPr/>
        </p:nvPicPr>
        <p:blipFill>
          <a:blip r:embed="rId3" cstate="print"/>
          <a:stretch>
            <a:fillRect/>
          </a:stretch>
        </p:blipFill>
        <p:spPr>
          <a:xfrm>
            <a:off x="7239000" y="4648200"/>
            <a:ext cx="1167633" cy="9906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b="1" dirty="0" smtClean="0">
                <a:solidFill>
                  <a:srgbClr val="993300"/>
                </a:solidFill>
              </a:rPr>
              <a:t>Soil Science Society of America</a:t>
            </a:r>
          </a:p>
          <a:p>
            <a:pPr algn="ctr">
              <a:buNone/>
            </a:pPr>
            <a:r>
              <a:rPr lang="en-US" i="1" dirty="0" smtClean="0">
                <a:solidFill>
                  <a:srgbClr val="993300"/>
                </a:solidFill>
                <a:latin typeface="Calibri" pitchFamily="34" charset="0"/>
              </a:rPr>
              <a:t>Soils Sustain Life</a:t>
            </a:r>
          </a:p>
          <a:p>
            <a:pPr lvl="1"/>
            <a:r>
              <a:rPr lang="en-US" dirty="0" smtClean="0">
                <a:solidFill>
                  <a:srgbClr val="993300"/>
                </a:solidFill>
              </a:rPr>
              <a:t>6,400+ members</a:t>
            </a:r>
          </a:p>
          <a:p>
            <a:pPr lvl="1"/>
            <a:r>
              <a:rPr lang="en-US" dirty="0" smtClean="0">
                <a:solidFill>
                  <a:srgbClr val="993300"/>
                </a:solidFill>
              </a:rPr>
              <a:t>19% International</a:t>
            </a:r>
          </a:p>
          <a:p>
            <a:pPr lvl="1"/>
            <a:r>
              <a:rPr lang="en-US" dirty="0" smtClean="0">
                <a:solidFill>
                  <a:srgbClr val="993300"/>
                </a:solidFill>
              </a:rPr>
              <a:t>Founded in 1936</a:t>
            </a:r>
          </a:p>
          <a:p>
            <a:pPr lvl="2"/>
            <a:endParaRPr lang="en-US" dirty="0">
              <a:solidFill>
                <a:srgbClr val="993300"/>
              </a:solidFill>
            </a:endParaRPr>
          </a:p>
          <a:p>
            <a:pPr algn="ctr">
              <a:buNone/>
            </a:pPr>
            <a:r>
              <a:rPr lang="en-US" b="1" dirty="0" smtClean="0">
                <a:solidFill>
                  <a:srgbClr val="993300"/>
                </a:solidFill>
              </a:rPr>
              <a:t>www.soils.org</a:t>
            </a:r>
            <a:endParaRPr lang="en-US" b="1" dirty="0">
              <a:solidFill>
                <a:srgbClr val="993300"/>
              </a:solidFill>
            </a:endParaRPr>
          </a:p>
        </p:txBody>
      </p:sp>
      <p:pic>
        <p:nvPicPr>
          <p:cNvPr id="4" name="Picture 3" descr="SSSA-Logo_113.jpg"/>
          <p:cNvPicPr>
            <a:picLocks noChangeAspect="1"/>
          </p:cNvPicPr>
          <p:nvPr/>
        </p:nvPicPr>
        <p:blipFill>
          <a:blip r:embed="rId3" cstate="print"/>
          <a:stretch>
            <a:fillRect/>
          </a:stretch>
        </p:blipFill>
        <p:spPr>
          <a:xfrm>
            <a:off x="7086600" y="4876800"/>
            <a:ext cx="1076325" cy="78105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buNone/>
            </a:pPr>
            <a:r>
              <a:rPr lang="en-US" dirty="0" smtClean="0"/>
              <a:t>The Value of Membership</a:t>
            </a:r>
          </a:p>
          <a:p>
            <a:pPr lvl="1"/>
            <a:r>
              <a:rPr lang="en-US" dirty="0" smtClean="0"/>
              <a:t>Publishing Research</a:t>
            </a:r>
          </a:p>
          <a:p>
            <a:pPr lvl="1"/>
            <a:r>
              <a:rPr lang="en-US" dirty="0" smtClean="0"/>
              <a:t>Annual and Branch Meetings</a:t>
            </a:r>
          </a:p>
          <a:p>
            <a:pPr lvl="1"/>
            <a:r>
              <a:rPr lang="en-US" dirty="0" smtClean="0"/>
              <a:t>Communities (ASA)/Divisions of Interest (CSSA, SSSA)</a:t>
            </a:r>
          </a:p>
          <a:p>
            <a:pPr lvl="1"/>
            <a:r>
              <a:rPr lang="en-US" dirty="0" smtClean="0"/>
              <a:t>Career Resources</a:t>
            </a:r>
          </a:p>
          <a:p>
            <a:pPr lvl="1"/>
            <a:r>
              <a:rPr lang="en-US" dirty="0" smtClean="0"/>
              <a:t>Certification</a:t>
            </a:r>
          </a:p>
          <a:p>
            <a:pPr lvl="1"/>
            <a:r>
              <a:rPr lang="en-US" dirty="0" smtClean="0"/>
              <a:t>Electronic Communications</a:t>
            </a:r>
          </a:p>
          <a:p>
            <a:pPr lvl="1"/>
            <a:r>
              <a:rPr lang="en-US" dirty="0" smtClean="0"/>
              <a:t>Leadership Opportunities</a:t>
            </a:r>
          </a:p>
          <a:p>
            <a:pPr lvl="1"/>
            <a:r>
              <a:rPr lang="en-US" dirty="0" smtClean="0"/>
              <a:t>Informing Science Policy/Public Information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6934200" cy="4572000"/>
          </a:xfrm>
        </p:spPr>
        <p:txBody>
          <a:bodyPr>
            <a:normAutofit fontScale="77500" lnSpcReduction="20000"/>
          </a:bodyPr>
          <a:lstStyle/>
          <a:p>
            <a:pPr>
              <a:buNone/>
            </a:pPr>
            <a:r>
              <a:rPr lang="en-US" dirty="0" smtClean="0"/>
              <a:t>Publications</a:t>
            </a:r>
          </a:p>
          <a:p>
            <a:r>
              <a:rPr lang="en-US" dirty="0" smtClean="0"/>
              <a:t>Flagship Journals</a:t>
            </a:r>
          </a:p>
          <a:p>
            <a:pPr lvl="1"/>
            <a:r>
              <a:rPr lang="en-US" dirty="0" smtClean="0"/>
              <a:t>Agronomy Journal</a:t>
            </a:r>
          </a:p>
          <a:p>
            <a:pPr lvl="1"/>
            <a:r>
              <a:rPr lang="en-US" dirty="0" smtClean="0"/>
              <a:t>Crop Science</a:t>
            </a:r>
          </a:p>
          <a:p>
            <a:pPr lvl="1"/>
            <a:r>
              <a:rPr lang="en-US" dirty="0" smtClean="0"/>
              <a:t>Soil Science Society of America Journal</a:t>
            </a:r>
          </a:p>
          <a:p>
            <a:pPr>
              <a:buNone/>
            </a:pPr>
            <a:endParaRPr lang="en-US" dirty="0" smtClean="0"/>
          </a:p>
          <a:p>
            <a:r>
              <a:rPr lang="en-US" dirty="0" smtClean="0"/>
              <a:t>Complementary Journals</a:t>
            </a:r>
          </a:p>
          <a:p>
            <a:pPr lvl="1"/>
            <a:r>
              <a:rPr lang="en-US" dirty="0" smtClean="0"/>
              <a:t>Journal of Environmental Quality</a:t>
            </a:r>
          </a:p>
          <a:p>
            <a:pPr lvl="1"/>
            <a:r>
              <a:rPr lang="en-US" dirty="0" smtClean="0"/>
              <a:t>Journal of Natural Resources and Life Sciences</a:t>
            </a:r>
          </a:p>
          <a:p>
            <a:pPr lvl="1" indent="4763">
              <a:buNone/>
            </a:pPr>
            <a:r>
              <a:rPr lang="en-US" dirty="0" smtClean="0"/>
              <a:t> Education</a:t>
            </a:r>
          </a:p>
          <a:p>
            <a:pPr lvl="1"/>
            <a:r>
              <a:rPr lang="en-US" dirty="0" err="1" smtClean="0"/>
              <a:t>Vadose</a:t>
            </a:r>
            <a:r>
              <a:rPr lang="en-US" dirty="0" smtClean="0"/>
              <a:t> Zone Journal</a:t>
            </a:r>
          </a:p>
          <a:p>
            <a:pPr lvl="1"/>
            <a:r>
              <a:rPr lang="en-US" dirty="0" smtClean="0"/>
              <a:t>Journal of Plant Registrations</a:t>
            </a:r>
          </a:p>
          <a:p>
            <a:pPr lvl="1"/>
            <a:r>
              <a:rPr lang="en-US" dirty="0" smtClean="0"/>
              <a:t>The Plant Genome</a:t>
            </a:r>
          </a:p>
        </p:txBody>
      </p:sp>
      <p:grpSp>
        <p:nvGrpSpPr>
          <p:cNvPr id="7" name="Group 6"/>
          <p:cNvGrpSpPr/>
          <p:nvPr/>
        </p:nvGrpSpPr>
        <p:grpSpPr>
          <a:xfrm>
            <a:off x="6705600" y="1752600"/>
            <a:ext cx="2204787" cy="3968262"/>
            <a:chOff x="6705600" y="1752600"/>
            <a:chExt cx="2204787" cy="3968262"/>
          </a:xfrm>
        </p:grpSpPr>
        <p:pic>
          <p:nvPicPr>
            <p:cNvPr id="5" name="Picture 4" descr="aj.gif"/>
            <p:cNvPicPr>
              <a:picLocks noChangeAspect="1"/>
            </p:cNvPicPr>
            <p:nvPr/>
          </p:nvPicPr>
          <p:blipFill>
            <a:blip r:embed="rId3" cstate="print"/>
            <a:stretch>
              <a:fillRect/>
            </a:stretch>
          </p:blipFill>
          <p:spPr>
            <a:xfrm>
              <a:off x="7620000" y="1752600"/>
              <a:ext cx="1290387" cy="1676400"/>
            </a:xfrm>
            <a:prstGeom prst="rect">
              <a:avLst/>
            </a:prstGeom>
          </p:spPr>
        </p:pic>
        <p:pic>
          <p:nvPicPr>
            <p:cNvPr id="6" name="Picture 5" descr="cs.gif"/>
            <p:cNvPicPr>
              <a:picLocks noChangeAspect="1"/>
            </p:cNvPicPr>
            <p:nvPr/>
          </p:nvPicPr>
          <p:blipFill>
            <a:blip r:embed="rId4" cstate="print"/>
            <a:stretch>
              <a:fillRect/>
            </a:stretch>
          </p:blipFill>
          <p:spPr>
            <a:xfrm>
              <a:off x="6705600" y="2743200"/>
              <a:ext cx="1324356" cy="1697892"/>
            </a:xfrm>
            <a:prstGeom prst="rect">
              <a:avLst/>
            </a:prstGeom>
          </p:spPr>
        </p:pic>
        <p:pic>
          <p:nvPicPr>
            <p:cNvPr id="4" name="Picture 3" descr="sssaj.gif"/>
            <p:cNvPicPr>
              <a:picLocks noChangeAspect="1"/>
            </p:cNvPicPr>
            <p:nvPr/>
          </p:nvPicPr>
          <p:blipFill>
            <a:blip r:embed="rId5" cstate="print"/>
            <a:stretch>
              <a:fillRect/>
            </a:stretch>
          </p:blipFill>
          <p:spPr>
            <a:xfrm>
              <a:off x="7391400" y="3962400"/>
              <a:ext cx="1371600" cy="1758462"/>
            </a:xfrm>
            <a:prstGeom prst="rect">
              <a:avLst/>
            </a:prstGeom>
          </p:spPr>
        </p:pic>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Publications</a:t>
            </a:r>
          </a:p>
          <a:p>
            <a:r>
              <a:rPr lang="en-US" dirty="0" smtClean="0"/>
              <a:t>Magazines</a:t>
            </a:r>
          </a:p>
          <a:p>
            <a:pPr lvl="1"/>
            <a:r>
              <a:rPr lang="en-US" dirty="0" smtClean="0"/>
              <a:t>CSA News</a:t>
            </a:r>
          </a:p>
          <a:p>
            <a:pPr lvl="1"/>
            <a:r>
              <a:rPr lang="en-US" dirty="0" smtClean="0"/>
              <a:t>Crops and Soils</a:t>
            </a:r>
          </a:p>
          <a:p>
            <a:pPr lvl="1"/>
            <a:r>
              <a:rPr lang="en-US" dirty="0" smtClean="0"/>
              <a:t>Soil Horizons (electronic)</a:t>
            </a:r>
          </a:p>
          <a:p>
            <a:r>
              <a:rPr lang="en-US" dirty="0" smtClean="0"/>
              <a:t>Books</a:t>
            </a:r>
          </a:p>
          <a:p>
            <a:r>
              <a:rPr lang="en-US" dirty="0" smtClean="0"/>
              <a:t>Custom Content</a:t>
            </a:r>
          </a:p>
        </p:txBody>
      </p:sp>
      <p:grpSp>
        <p:nvGrpSpPr>
          <p:cNvPr id="7" name="Group 6"/>
          <p:cNvGrpSpPr/>
          <p:nvPr/>
        </p:nvGrpSpPr>
        <p:grpSpPr>
          <a:xfrm>
            <a:off x="6019800" y="1850762"/>
            <a:ext cx="2971800" cy="4423038"/>
            <a:chOff x="6019800" y="1850762"/>
            <a:chExt cx="2971800" cy="4423038"/>
          </a:xfrm>
        </p:grpSpPr>
        <p:pic>
          <p:nvPicPr>
            <p:cNvPr id="3" name="Picture 2" descr="csa-news-cover-small.jpg"/>
            <p:cNvPicPr>
              <a:picLocks noChangeAspect="1"/>
            </p:cNvPicPr>
            <p:nvPr/>
          </p:nvPicPr>
          <p:blipFill>
            <a:blip r:embed="rId3" cstate="print"/>
            <a:stretch>
              <a:fillRect/>
            </a:stretch>
          </p:blipFill>
          <p:spPr>
            <a:xfrm>
              <a:off x="6188888" y="1850762"/>
              <a:ext cx="1332136" cy="1730638"/>
            </a:xfrm>
            <a:prstGeom prst="rect">
              <a:avLst/>
            </a:prstGeom>
          </p:spPr>
        </p:pic>
        <p:pic>
          <p:nvPicPr>
            <p:cNvPr id="4" name="Picture 3" descr="crops-and-soils.jpg"/>
            <p:cNvPicPr>
              <a:picLocks noChangeAspect="1"/>
            </p:cNvPicPr>
            <p:nvPr/>
          </p:nvPicPr>
          <p:blipFill>
            <a:blip r:embed="rId4" cstate="print"/>
            <a:stretch>
              <a:fillRect/>
            </a:stretch>
          </p:blipFill>
          <p:spPr>
            <a:xfrm>
              <a:off x="6934200" y="2819400"/>
              <a:ext cx="1524000" cy="1981200"/>
            </a:xfrm>
            <a:prstGeom prst="rect">
              <a:avLst/>
            </a:prstGeom>
          </p:spPr>
        </p:pic>
        <p:pic>
          <p:nvPicPr>
            <p:cNvPr id="5" name="Picture 4" descr="Soil-Glossary.jpg"/>
            <p:cNvPicPr>
              <a:picLocks noChangeAspect="1"/>
            </p:cNvPicPr>
            <p:nvPr/>
          </p:nvPicPr>
          <p:blipFill>
            <a:blip r:embed="rId5" cstate="print"/>
            <a:stretch>
              <a:fillRect/>
            </a:stretch>
          </p:blipFill>
          <p:spPr>
            <a:xfrm>
              <a:off x="6019800" y="3962400"/>
              <a:ext cx="1419225" cy="1896085"/>
            </a:xfrm>
            <a:prstGeom prst="rect">
              <a:avLst/>
            </a:prstGeom>
          </p:spPr>
        </p:pic>
        <p:pic>
          <p:nvPicPr>
            <p:cNvPr id="6" name="Picture 5" descr="genetics.jpg"/>
            <p:cNvPicPr>
              <a:picLocks noChangeAspect="1"/>
            </p:cNvPicPr>
            <p:nvPr/>
          </p:nvPicPr>
          <p:blipFill>
            <a:blip r:embed="rId6" cstate="print"/>
            <a:stretch>
              <a:fillRect/>
            </a:stretch>
          </p:blipFill>
          <p:spPr>
            <a:xfrm>
              <a:off x="7620000" y="4495800"/>
              <a:ext cx="1371600" cy="1778000"/>
            </a:xfrm>
            <a:prstGeom prst="rect">
              <a:avLst/>
            </a:prstGeom>
          </p:spPr>
        </p:pic>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buNone/>
            </a:pPr>
            <a:r>
              <a:rPr lang="en-US" dirty="0" smtClean="0"/>
              <a:t>International Meetings</a:t>
            </a:r>
          </a:p>
          <a:p>
            <a:r>
              <a:rPr lang="en-US" dirty="0" smtClean="0"/>
              <a:t>ASA, CSSA, SSSA Annual Meetings</a:t>
            </a:r>
          </a:p>
          <a:p>
            <a:pPr>
              <a:buNone/>
            </a:pPr>
            <a:r>
              <a:rPr lang="en-US" dirty="0" smtClean="0"/>
              <a:t>	Cincinnati, OH - Oct. 21-24, 2012</a:t>
            </a:r>
          </a:p>
          <a:p>
            <a:pPr lvl="1"/>
            <a:r>
              <a:rPr lang="en-US" dirty="0" smtClean="0"/>
              <a:t>Keynote Speakers &amp; Symposia</a:t>
            </a:r>
          </a:p>
          <a:p>
            <a:pPr lvl="2"/>
            <a:r>
              <a:rPr lang="en-US" dirty="0" smtClean="0"/>
              <a:t>Plenary Sessions</a:t>
            </a:r>
          </a:p>
          <a:p>
            <a:pPr lvl="1"/>
            <a:r>
              <a:rPr lang="en-US" dirty="0" smtClean="0"/>
              <a:t>Hot Topics, Cutting-Edge Research, Social Opportunities</a:t>
            </a:r>
          </a:p>
          <a:p>
            <a:pPr lvl="1"/>
            <a:r>
              <a:rPr lang="en-US" dirty="0" smtClean="0"/>
              <a:t>Student Programs – SASES Undergraduate Program, Golden Opportunity Scholars Institute</a:t>
            </a:r>
            <a:endParaRPr lang="en-US" dirty="0"/>
          </a:p>
        </p:txBody>
      </p:sp>
      <p:pic>
        <p:nvPicPr>
          <p:cNvPr id="3" name="Picture 2" descr="ASA-#4-098-student-red-sweater-crop.jpg"/>
          <p:cNvPicPr>
            <a:picLocks noChangeAspect="1"/>
          </p:cNvPicPr>
          <p:nvPr/>
        </p:nvPicPr>
        <p:blipFill>
          <a:blip r:embed="rId3" cstate="print"/>
          <a:stretch>
            <a:fillRect/>
          </a:stretch>
        </p:blipFill>
        <p:spPr>
          <a:xfrm>
            <a:off x="6629400" y="1905000"/>
            <a:ext cx="1782097" cy="22098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1010</TotalTime>
  <Words>2382</Words>
  <Application>Microsoft Office PowerPoint</Application>
  <PresentationFormat>On-screen Show (4:3)</PresentationFormat>
  <Paragraphs>357</Paragraphs>
  <Slides>26</Slides>
  <Notes>25</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Membership:  A Renewable Resource</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Company>ACSESS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Membership:  A Renewable Resource</dc:title>
  <dc:creator>schapman</dc:creator>
  <cp:lastModifiedBy>schapman</cp:lastModifiedBy>
  <cp:revision>98</cp:revision>
  <dcterms:created xsi:type="dcterms:W3CDTF">2009-09-30T18:29:30Z</dcterms:created>
  <dcterms:modified xsi:type="dcterms:W3CDTF">2012-02-27T21:00:09Z</dcterms:modified>
</cp:coreProperties>
</file>